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4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2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3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656" r:id="rId5"/>
    <p:sldId id="663" r:id="rId6"/>
    <p:sldId id="640" r:id="rId7"/>
    <p:sldId id="641" r:id="rId8"/>
    <p:sldId id="612" r:id="rId9"/>
    <p:sldId id="613" r:id="rId10"/>
    <p:sldId id="609" r:id="rId11"/>
    <p:sldId id="610" r:id="rId12"/>
    <p:sldId id="661" r:id="rId13"/>
    <p:sldId id="635" r:id="rId14"/>
    <p:sldId id="637" r:id="rId15"/>
    <p:sldId id="639" r:id="rId16"/>
    <p:sldId id="664" r:id="rId17"/>
    <p:sldId id="643" r:id="rId18"/>
    <p:sldId id="645" r:id="rId19"/>
    <p:sldId id="625" r:id="rId20"/>
    <p:sldId id="650" r:id="rId21"/>
    <p:sldId id="657" r:id="rId22"/>
    <p:sldId id="588" r:id="rId23"/>
    <p:sldId id="649" r:id="rId24"/>
    <p:sldId id="648" r:id="rId25"/>
    <p:sldId id="651" r:id="rId26"/>
    <p:sldId id="653" r:id="rId27"/>
    <p:sldId id="658" r:id="rId28"/>
    <p:sldId id="622" r:id="rId2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572736-5B9C-42A0-B963-1266AEE50A40}" v="1702" dt="2023-02-10T08:02:45.8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8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Data_&#931;&#965;&#956;&#956;&#945;&#967;&#943;&#945;_HOREC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Data_&#931;&#965;&#956;&#956;&#945;&#967;&#943;&#945;_HOREC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Data_&#931;&#965;&#956;&#956;&#945;&#967;&#943;&#945;_HOREC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Data_&#931;&#965;&#956;&#956;&#945;&#967;&#943;&#945;_HOREC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&#964;&#959;&#965;&#961;&#953;&#963;&#964;&#953;&#954;&#941;&#962;%20&#948;&#945;&#960;&#940;&#957;&#949;&#962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National%20Account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National%20Account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National%20Account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employment_na_all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employment_na_all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vat_rate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vat_rate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vat_rate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https://iobe2020.sharepoint.com/sites/Spirits_2020/Shared%20Documents/Spirits_2022/&#934;&#949;&#946;&#961;&#959;&#965;&#940;&#961;&#953;&#959;&#962;%202023/vat_rates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https://iobe2020.sharepoint.com/sites/Spirits_2020/Shared%20Documents/Spirits_2022/&#934;&#949;&#946;&#961;&#959;&#965;&#940;&#961;&#953;&#959;&#962;%202023/vat_rates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https://iobe2020.sharepoint.com/sites/Spirits_2020/Shared%20Documents/Spirits_2022/&#934;&#949;&#946;&#961;&#959;&#965;&#940;&#961;&#953;&#959;&#962;%202023/vat_rates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Excise%20duties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Prices_eurostat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&#956;&#953;&#963;&#952;&#974;&#963;&#949;&#953;&#962;%20&#949;&#960;&#945;&#947;&#947;&#949;&#955;&#956;&#945;&#964;&#953;&#954;&#974;&#957;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A0199_DKT08_DT_QQ_03_2022_01_F_GR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rpav\IOBE\Spirits_2020%20-%20Spirits_2022\&#934;&#949;&#946;&#961;&#959;&#965;&#940;&#961;&#953;&#959;&#962;%202023\&#932;&#953;&#956;&#941;&#962;%20&#951;&#955;&#949;&#954;&#964;&#961;&#953;&#963;&#956;&#959;&#973;%20&#945;&#957;&#940;%20&#954;&#945;&#964;&#951;&#947;&#959;&#961;&#943;&#945;%20&#917;&#955;&#955;&#940;&#948;&#945;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rpav\IOBE\Spirits_2020%20-%20Spirits_2022\&#934;&#949;&#946;&#961;&#959;&#965;&#940;&#961;&#953;&#959;&#962;%202023\&#932;&#953;&#956;&#941;&#962;%20&#951;&#955;&#949;&#954;&#964;&#961;&#953;&#963;&#956;&#959;&#973;%20&#945;&#957;&#940;%20&#954;&#945;&#964;&#951;&#947;&#959;&#961;&#943;&#945;%20&#917;&#955;&#955;&#940;&#948;&#945;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VAT%20reduction%20impact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https://iobe2020.sharepoint.com/sites/Spirits_2020/Shared%20Documents/Spirits_2022/&#934;&#949;&#946;&#961;&#959;&#965;&#940;&#961;&#953;&#959;&#962;%202023/VAT%20reduction%20impact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Αριθμός επιχειρήσεων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'Συμμαχία_national accounts'!$A$5</c:f>
              <c:strCache>
                <c:ptCount val="1"/>
                <c:pt idx="0">
                  <c:v>Καταλύματα</c:v>
                </c:pt>
              </c:strCache>
            </c:strRef>
          </c:tx>
          <c:spPr>
            <a:solidFill>
              <a:schemeClr val="accent6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'Συμμαχία_national accounts'!$K$3:$N$3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'Συμμαχία_national accounts'!$K$5:$N$5</c:f>
              <c:numCache>
                <c:formatCode>_-* #,##0_-;\-* #,##0_-;_-* "-"??_-;_-@_-</c:formatCode>
                <c:ptCount val="4"/>
                <c:pt idx="0">
                  <c:v>29574</c:v>
                </c:pt>
                <c:pt idx="1">
                  <c:v>28017</c:v>
                </c:pt>
                <c:pt idx="2">
                  <c:v>28712.183536825523</c:v>
                </c:pt>
                <c:pt idx="3">
                  <c:v>29407.367073651047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8-411F-BE6C-C57CD1400511}"/>
            </c:ext>
          </c:extLst>
        </c:ser>
        <c:ser>
          <c:idx val="1"/>
          <c:order val="1"/>
          <c:tx>
            <c:strRef>
              <c:f>'Συμμαχία_national accounts'!$A$6</c:f>
              <c:strCache>
                <c:ptCount val="1"/>
                <c:pt idx="0">
                  <c:v>Εστίαση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'Συμμαχία_national accounts'!$K$3:$N$3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'Συμμαχία_national accounts'!$K$6:$N$6</c:f>
              <c:numCache>
                <c:formatCode>_-* #,##0_-;\-* #,##0_-;_-* "-"??_-;_-@_-</c:formatCode>
                <c:ptCount val="4"/>
                <c:pt idx="0">
                  <c:v>79570</c:v>
                </c:pt>
                <c:pt idx="1">
                  <c:v>76082</c:v>
                </c:pt>
                <c:pt idx="2">
                  <c:v>77969.816463174473</c:v>
                </c:pt>
                <c:pt idx="3">
                  <c:v>79857.632926348946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8-411F-BE6C-C57CD140051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134087215"/>
        <c:axId val="1134090127"/>
      </c:barChart>
      <c:lineChart>
        <c:grouping val="standard"/>
        <c:varyColors val="0"/>
        <c:ser>
          <c:idx val="2"/>
          <c:order val="2"/>
          <c:tx>
            <c:strRef>
              <c:f>'Συμμαχία_national accounts'!$A$7</c:f>
              <c:strCache>
                <c:ptCount val="1"/>
                <c:pt idx="0">
                  <c:v>Σύνολο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shade val="65000"/>
                </a:schemeClr>
              </a:solidFill>
              <a:ln w="9525">
                <a:solidFill>
                  <a:schemeClr val="accent6">
                    <a:shade val="65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'Συμμαχία_national accounts'!$K$3:$N$3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'Συμμαχία_national accounts'!$K$7:$N$7</c:f>
              <c:numCache>
                <c:formatCode>_-* #,##0_-;\-* #,##0_-;_-* "-"??_-;_-@_-</c:formatCode>
                <c:ptCount val="4"/>
                <c:pt idx="0">
                  <c:v>109144</c:v>
                </c:pt>
                <c:pt idx="1">
                  <c:v>104099</c:v>
                </c:pt>
                <c:pt idx="2">
                  <c:v>106682</c:v>
                </c:pt>
                <c:pt idx="3">
                  <c:v>109265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38-411F-BE6C-C57CD1400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4087215"/>
        <c:axId val="1134090127"/>
      </c:lineChart>
      <c:catAx>
        <c:axId val="1134087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34090127"/>
        <c:crosses val="autoZero"/>
        <c:auto val="1"/>
        <c:lblAlgn val="ctr"/>
        <c:lblOffset val="100"/>
        <c:noMultiLvlLbl val="0"/>
      </c:catAx>
      <c:valAx>
        <c:axId val="113409012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αριθμός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34087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l-G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Κύκλος Εργασιών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'Συμμαχία_national accounts'!$A$13</c:f>
              <c:strCache>
                <c:ptCount val="1"/>
                <c:pt idx="0">
                  <c:v>Καταλύματα</c:v>
                </c:pt>
              </c:strCache>
            </c:strRef>
          </c:tx>
          <c:spPr>
            <a:solidFill>
              <a:schemeClr val="accent6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'Συμμαχία_national accounts'!$K$3:$N$3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'Συμμαχία_national accounts'!$K$13:$N$13</c:f>
              <c:numCache>
                <c:formatCode>_-* #,##0_-;\-* #,##0_-;_-* "-"??_-;_-@_-</c:formatCode>
                <c:ptCount val="4"/>
                <c:pt idx="0">
                  <c:v>7224.0709230800012</c:v>
                </c:pt>
                <c:pt idx="1">
                  <c:v>2404.8007892699998</c:v>
                </c:pt>
                <c:pt idx="2">
                  <c:v>5272.4123359100022</c:v>
                </c:pt>
                <c:pt idx="3">
                  <c:v>8593.9365756590705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FB-470C-B5F7-52C1B0B01FAB}"/>
            </c:ext>
          </c:extLst>
        </c:ser>
        <c:ser>
          <c:idx val="1"/>
          <c:order val="1"/>
          <c:tx>
            <c:strRef>
              <c:f>'Συμμαχία_national accounts'!$A$14</c:f>
              <c:strCache>
                <c:ptCount val="1"/>
                <c:pt idx="0">
                  <c:v>Εστίαση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'Συμμαχία_national accounts'!$K$3:$N$3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'Συμμαχία_national accounts'!$K$14:$N$14</c:f>
              <c:numCache>
                <c:formatCode>_-* #,##0_-;\-* #,##0_-;_-* "-"??_-;_-@_-</c:formatCode>
                <c:ptCount val="4"/>
                <c:pt idx="0">
                  <c:v>6771.6813576699988</c:v>
                </c:pt>
                <c:pt idx="1">
                  <c:v>4421.1907998799988</c:v>
                </c:pt>
                <c:pt idx="2">
                  <c:v>5571.0795081100005</c:v>
                </c:pt>
                <c:pt idx="3">
                  <c:v>7862.0473839949509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FB-470C-B5F7-52C1B0B01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134087215"/>
        <c:axId val="1134090127"/>
      </c:barChart>
      <c:lineChart>
        <c:grouping val="standard"/>
        <c:varyColors val="0"/>
        <c:ser>
          <c:idx val="2"/>
          <c:order val="2"/>
          <c:tx>
            <c:strRef>
              <c:f>'Συμμαχία_national accounts'!$A$15</c:f>
              <c:strCache>
                <c:ptCount val="1"/>
                <c:pt idx="0">
                  <c:v>Σύνολο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shade val="65000"/>
                </a:schemeClr>
              </a:solidFill>
              <a:ln w="9525">
                <a:solidFill>
                  <a:schemeClr val="accent6">
                    <a:shade val="65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'Συμμαχία_national accounts'!$K$3:$N$3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'Συμμαχία_national accounts'!$K$15:$N$15</c:f>
              <c:numCache>
                <c:formatCode>_-* #,##0_-;\-* #,##0_-;_-* "-"??_-;_-@_-</c:formatCode>
                <c:ptCount val="4"/>
                <c:pt idx="0">
                  <c:v>13995.752280749999</c:v>
                </c:pt>
                <c:pt idx="1">
                  <c:v>6825.9915891499986</c:v>
                </c:pt>
                <c:pt idx="2">
                  <c:v>10843.491844020002</c:v>
                </c:pt>
                <c:pt idx="3">
                  <c:v>16455.983959654022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1FB-470C-B5F7-52C1B0B01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4087215"/>
        <c:axId val="1134090127"/>
      </c:lineChart>
      <c:catAx>
        <c:axId val="1134087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34090127"/>
        <c:crosses val="autoZero"/>
        <c:auto val="1"/>
        <c:lblAlgn val="ctr"/>
        <c:lblOffset val="100"/>
        <c:noMultiLvlLbl val="0"/>
      </c:catAx>
      <c:valAx>
        <c:axId val="113409012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εκατ. ευρώ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34087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l-G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Προστιθέμενη Αξία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'Συμμαχία_national accounts'!$A$21</c:f>
              <c:strCache>
                <c:ptCount val="1"/>
                <c:pt idx="0">
                  <c:v>Καταλύματα</c:v>
                </c:pt>
              </c:strCache>
            </c:strRef>
          </c:tx>
          <c:spPr>
            <a:solidFill>
              <a:schemeClr val="accent6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'Συμμαχία_national accounts'!$K$3:$N$3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'Συμμαχία_national accounts'!$K$21:$N$21</c:f>
              <c:numCache>
                <c:formatCode>_-* #,##0_-;\-* #,##0_-;_-* "-"??_-;_-@_-</c:formatCode>
                <c:ptCount val="4"/>
                <c:pt idx="0">
                  <c:v>8681.3012597530978</c:v>
                </c:pt>
                <c:pt idx="1">
                  <c:v>3317.5773204132292</c:v>
                </c:pt>
                <c:pt idx="2">
                  <c:v>6214.7301050272044</c:v>
                </c:pt>
                <c:pt idx="3">
                  <c:v>9247.5927232218819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06-4EA1-ACF3-B2B900854511}"/>
            </c:ext>
          </c:extLst>
        </c:ser>
        <c:ser>
          <c:idx val="1"/>
          <c:order val="1"/>
          <c:tx>
            <c:strRef>
              <c:f>'Συμμαχία_national accounts'!$A$22</c:f>
              <c:strCache>
                <c:ptCount val="1"/>
                <c:pt idx="0">
                  <c:v>Εστίαση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'Συμμαχία_national accounts'!$K$3:$N$3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'Συμμαχία_national accounts'!$K$22:$N$22</c:f>
              <c:numCache>
                <c:formatCode>_-* #,##0_-;\-* #,##0_-;_-* "-"??_-;_-@_-</c:formatCode>
                <c:ptCount val="4"/>
                <c:pt idx="0">
                  <c:v>2973.3438431933373</c:v>
                </c:pt>
                <c:pt idx="1">
                  <c:v>3115.1226795867706</c:v>
                </c:pt>
                <c:pt idx="2">
                  <c:v>3353.8698949727955</c:v>
                </c:pt>
                <c:pt idx="3">
                  <c:v>4320.8198228712381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06-4EA1-ACF3-B2B900854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134087215"/>
        <c:axId val="1134090127"/>
      </c:barChart>
      <c:lineChart>
        <c:grouping val="standard"/>
        <c:varyColors val="0"/>
        <c:ser>
          <c:idx val="2"/>
          <c:order val="2"/>
          <c:tx>
            <c:strRef>
              <c:f>'Συμμαχία_national accounts'!$A$23</c:f>
              <c:strCache>
                <c:ptCount val="1"/>
                <c:pt idx="0">
                  <c:v>Σύνολο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shade val="65000"/>
                </a:schemeClr>
              </a:solidFill>
              <a:ln w="9525">
                <a:solidFill>
                  <a:schemeClr val="accent6">
                    <a:shade val="65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'Συμμαχία_national accounts'!$K$3:$N$3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'Συμμαχία_national accounts'!$K$23:$N$23</c:f>
              <c:numCache>
                <c:formatCode>_-* #,##0_-;\-* #,##0_-;_-* "-"??_-;_-@_-</c:formatCode>
                <c:ptCount val="4"/>
                <c:pt idx="0">
                  <c:v>11654.645102946435</c:v>
                </c:pt>
                <c:pt idx="1">
                  <c:v>6432.7</c:v>
                </c:pt>
                <c:pt idx="2">
                  <c:v>9568.6</c:v>
                </c:pt>
                <c:pt idx="3">
                  <c:v>13568.412546093121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06-4EA1-ACF3-B2B900854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4087215"/>
        <c:axId val="1134090127"/>
      </c:lineChart>
      <c:catAx>
        <c:axId val="1134087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34090127"/>
        <c:crosses val="autoZero"/>
        <c:auto val="1"/>
        <c:lblAlgn val="ctr"/>
        <c:lblOffset val="100"/>
        <c:noMultiLvlLbl val="0"/>
      </c:catAx>
      <c:valAx>
        <c:axId val="113409012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εκατ. ευρώ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34087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l-G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Απασχολούμενοι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'Συμμαχία_national accounts'!$A$28</c:f>
              <c:strCache>
                <c:ptCount val="1"/>
                <c:pt idx="0">
                  <c:v>Καταλύματα</c:v>
                </c:pt>
              </c:strCache>
            </c:strRef>
          </c:tx>
          <c:spPr>
            <a:solidFill>
              <a:schemeClr val="accent6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'Συμμαχία_national accounts'!$K$3:$N$3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'Συμμαχία_national accounts'!$K$28:$N$28</c:f>
              <c:numCache>
                <c:formatCode>_-* #,##0_-;\-* #,##0_-;_-* "-"??_-;_-@_-</c:formatCode>
                <c:ptCount val="4"/>
                <c:pt idx="0">
                  <c:v>161.87486252945797</c:v>
                </c:pt>
                <c:pt idx="1">
                  <c:v>121.11338766006986</c:v>
                </c:pt>
                <c:pt idx="2">
                  <c:v>170.77893958076453</c:v>
                </c:pt>
                <c:pt idx="3">
                  <c:v>195.58269812676662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B0-4874-8808-14A6106B6430}"/>
            </c:ext>
          </c:extLst>
        </c:ser>
        <c:ser>
          <c:idx val="1"/>
          <c:order val="1"/>
          <c:tx>
            <c:strRef>
              <c:f>'Συμμαχία_national accounts'!$A$29</c:f>
              <c:strCache>
                <c:ptCount val="1"/>
                <c:pt idx="0">
                  <c:v>Εστίαση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'Συμμαχία_national accounts'!$K$3:$N$3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'Συμμαχία_national accounts'!$K$29:$N$29</c:f>
              <c:numCache>
                <c:formatCode>_-* #,##0_-;\-* #,##0_-;_-* "-"??_-;_-@_-</c:formatCode>
                <c:ptCount val="4"/>
                <c:pt idx="0">
                  <c:v>492.30513747054198</c:v>
                </c:pt>
                <c:pt idx="1">
                  <c:v>471.68661233993009</c:v>
                </c:pt>
                <c:pt idx="2">
                  <c:v>477.94106041923555</c:v>
                </c:pt>
                <c:pt idx="3">
                  <c:v>504.60787689986626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B0-4874-8808-14A6106B64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134087215"/>
        <c:axId val="1134090127"/>
      </c:barChart>
      <c:lineChart>
        <c:grouping val="standard"/>
        <c:varyColors val="0"/>
        <c:ser>
          <c:idx val="2"/>
          <c:order val="2"/>
          <c:tx>
            <c:strRef>
              <c:f>'Συμμαχία_national accounts'!$A$30</c:f>
              <c:strCache>
                <c:ptCount val="1"/>
                <c:pt idx="0">
                  <c:v>Σύνολο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shade val="65000"/>
                </a:schemeClr>
              </a:solidFill>
              <a:ln w="9525">
                <a:solidFill>
                  <a:schemeClr val="accent6">
                    <a:shade val="65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'Συμμαχία_national accounts'!$K$3:$N$3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'Συμμαχία_national accounts'!$K$30:$N$30</c:f>
              <c:numCache>
                <c:formatCode>_-* #,##0_-;\-* #,##0_-;_-* "-"??_-;_-@_-</c:formatCode>
                <c:ptCount val="4"/>
                <c:pt idx="0">
                  <c:v>654.17999999999995</c:v>
                </c:pt>
                <c:pt idx="1">
                  <c:v>592.79999999999995</c:v>
                </c:pt>
                <c:pt idx="2">
                  <c:v>648.72</c:v>
                </c:pt>
                <c:pt idx="3">
                  <c:v>700.19057502663281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B0-4874-8808-14A6106B6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4087215"/>
        <c:axId val="1134090127"/>
      </c:lineChart>
      <c:catAx>
        <c:axId val="1134087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34090127"/>
        <c:crosses val="autoZero"/>
        <c:auto val="1"/>
        <c:lblAlgn val="ctr"/>
        <c:lblOffset val="100"/>
        <c:noMultiLvlLbl val="0"/>
      </c:catAx>
      <c:valAx>
        <c:axId val="113409012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εργαζόμενοι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34087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l-G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Μερίδιο στις τουριστικές εισπράξεις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Μεταφορές!$A$22</c:f>
              <c:strCache>
                <c:ptCount val="1"/>
                <c:pt idx="0">
                  <c:v>Διαμονή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Μεταφορές!$L$21:$O$21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Μεταφορές!$L$22:$O$22</c:f>
              <c:numCache>
                <c:formatCode>0.0%</c:formatCode>
                <c:ptCount val="4"/>
                <c:pt idx="0">
                  <c:v>0.34748627357112927</c:v>
                </c:pt>
                <c:pt idx="1">
                  <c:v>0.37449250954016983</c:v>
                </c:pt>
                <c:pt idx="2">
                  <c:v>0.28424258299121596</c:v>
                </c:pt>
                <c:pt idx="3">
                  <c:v>0.33161397991915503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DC-46D9-8136-83AA2DE1D1D3}"/>
            </c:ext>
          </c:extLst>
        </c:ser>
        <c:ser>
          <c:idx val="1"/>
          <c:order val="1"/>
          <c:tx>
            <c:strRef>
              <c:f>Μεταφορές!$A$23</c:f>
              <c:strCache>
                <c:ptCount val="1"/>
                <c:pt idx="0">
                  <c:v>Εστιατόρια και Μπαρ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Μεταφορές!$L$21:$O$21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Μεταφορές!$L$23:$O$23</c:f>
              <c:numCache>
                <c:formatCode>0.0%</c:formatCode>
                <c:ptCount val="4"/>
                <c:pt idx="0">
                  <c:v>0.25851869920799625</c:v>
                </c:pt>
                <c:pt idx="1">
                  <c:v>0.24337497451220522</c:v>
                </c:pt>
                <c:pt idx="2">
                  <c:v>0.26867927910713868</c:v>
                </c:pt>
                <c:pt idx="3">
                  <c:v>0.25539210482647162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DC-46D9-8136-83AA2DE1D1D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082668591"/>
        <c:axId val="1082669007"/>
      </c:lineChart>
      <c:catAx>
        <c:axId val="1082668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082669007"/>
        <c:crosses val="autoZero"/>
        <c:auto val="1"/>
        <c:lblAlgn val="ctr"/>
        <c:lblOffset val="100"/>
        <c:noMultiLvlLbl val="0"/>
      </c:catAx>
      <c:valAx>
        <c:axId val="108266900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%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0826685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l-G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 sz="1440" b="0" i="0" u="none" strike="noStrike" baseline="0">
                <a:effectLst/>
              </a:rPr>
              <a:t>Συμμετοχή κλάδων </a:t>
            </a:r>
            <a:r>
              <a:rPr lang="en-US" sz="1440" b="0" i="0" u="none" strike="noStrike" baseline="0">
                <a:effectLst/>
              </a:rPr>
              <a:t>HORECA</a:t>
            </a:r>
            <a:r>
              <a:rPr lang="el-GR" sz="1440" b="0" i="0" u="none" strike="noStrike" baseline="0">
                <a:effectLst/>
              </a:rPr>
              <a:t> στο ΑΕΠ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>
        <c:manualLayout>
          <c:layoutTarget val="inner"/>
          <c:xMode val="edge"/>
          <c:yMode val="edge"/>
          <c:x val="6.6730342686037489E-2"/>
          <c:y val="9.1326535459283043E-2"/>
          <c:w val="0.92387998595246013"/>
          <c:h val="0.6607774436276842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'Sheet 1'!$AG$10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D85-4551-AD72-B1665E34D10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CD85-4551-AD72-B1665E34D1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1'!$AE$11:$AE$38</c:f>
              <c:strCache>
                <c:ptCount val="28"/>
                <c:pt idx="0">
                  <c:v>Ελλάδα</c:v>
                </c:pt>
                <c:pt idx="1">
                  <c:v>Κροατία</c:v>
                </c:pt>
                <c:pt idx="2">
                  <c:v>Ισπανία</c:v>
                </c:pt>
                <c:pt idx="3">
                  <c:v>Πορτογαλία</c:v>
                </c:pt>
                <c:pt idx="4">
                  <c:v>Αυστρία</c:v>
                </c:pt>
                <c:pt idx="5">
                  <c:v>Κύπρος</c:v>
                </c:pt>
                <c:pt idx="6">
                  <c:v>Ιταλία</c:v>
                </c:pt>
                <c:pt idx="7">
                  <c:v>Μάλτα</c:v>
                </c:pt>
                <c:pt idx="8">
                  <c:v>Βουλγαρία</c:v>
                </c:pt>
                <c:pt idx="9">
                  <c:v>Γαλλία</c:v>
                </c:pt>
                <c:pt idx="10">
                  <c:v>ΕΕ27</c:v>
                </c:pt>
                <c:pt idx="11">
                  <c:v>Σλοβενία</c:v>
                </c:pt>
                <c:pt idx="12">
                  <c:v>Ρουμανία</c:v>
                </c:pt>
                <c:pt idx="13">
                  <c:v>Ουγγαρία</c:v>
                </c:pt>
                <c:pt idx="14">
                  <c:v>Ολλανδία</c:v>
                </c:pt>
                <c:pt idx="15">
                  <c:v>Λιθουανία</c:v>
                </c:pt>
                <c:pt idx="16">
                  <c:v>Βέλγιο</c:v>
                </c:pt>
                <c:pt idx="17">
                  <c:v>Φινλανδία</c:v>
                </c:pt>
                <c:pt idx="18">
                  <c:v>Τσεχία</c:v>
                </c:pt>
                <c:pt idx="19">
                  <c:v>Σουηδία</c:v>
                </c:pt>
                <c:pt idx="20">
                  <c:v>Εσθονία</c:v>
                </c:pt>
                <c:pt idx="21">
                  <c:v>Πολωνία</c:v>
                </c:pt>
                <c:pt idx="22">
                  <c:v>Δανία</c:v>
                </c:pt>
                <c:pt idx="23">
                  <c:v>Λουξεμβούργο</c:v>
                </c:pt>
                <c:pt idx="24">
                  <c:v>Λετονία</c:v>
                </c:pt>
                <c:pt idx="25">
                  <c:v>Σλοβακία</c:v>
                </c:pt>
                <c:pt idx="26">
                  <c:v>Γερμανία</c:v>
                </c:pt>
                <c:pt idx="27">
                  <c:v>Ιρλανδία</c:v>
                </c:pt>
              </c:strCache>
            </c:strRef>
          </c:cat>
          <c:val>
            <c:numRef>
              <c:f>'Sheet 1'!$AG$11:$AG$38</c:f>
              <c:numCache>
                <c:formatCode>0.0%</c:formatCode>
                <c:ptCount val="28"/>
                <c:pt idx="0">
                  <c:v>5.2668892624505574E-2</c:v>
                </c:pt>
                <c:pt idx="1">
                  <c:v>4.1118135890864341E-2</c:v>
                </c:pt>
                <c:pt idx="2">
                  <c:v>3.981797120086971E-2</c:v>
                </c:pt>
                <c:pt idx="3">
                  <c:v>3.2161036449267898E-2</c:v>
                </c:pt>
                <c:pt idx="4">
                  <c:v>3.0809405520687373E-2</c:v>
                </c:pt>
                <c:pt idx="5">
                  <c:v>2.7840575546756931E-2</c:v>
                </c:pt>
                <c:pt idx="6">
                  <c:v>2.6105602849391916E-2</c:v>
                </c:pt>
                <c:pt idx="7">
                  <c:v>2.0750599024207918E-2</c:v>
                </c:pt>
                <c:pt idx="8">
                  <c:v>2.0202034413382673E-2</c:v>
                </c:pt>
                <c:pt idx="9">
                  <c:v>1.8847840951348931E-2</c:v>
                </c:pt>
                <c:pt idx="10">
                  <c:v>1.7772331188320487E-2</c:v>
                </c:pt>
                <c:pt idx="11">
                  <c:v>1.5963040217897222E-2</c:v>
                </c:pt>
                <c:pt idx="12">
                  <c:v>1.5442552775249474E-2</c:v>
                </c:pt>
                <c:pt idx="13">
                  <c:v>1.3551753494273818E-2</c:v>
                </c:pt>
                <c:pt idx="14">
                  <c:v>1.3012111785285559E-2</c:v>
                </c:pt>
                <c:pt idx="15">
                  <c:v>1.2714692830607824E-2</c:v>
                </c:pt>
                <c:pt idx="16">
                  <c:v>1.2031575619595487E-2</c:v>
                </c:pt>
                <c:pt idx="17">
                  <c:v>1.1498091603053436E-2</c:v>
                </c:pt>
                <c:pt idx="18">
                  <c:v>1.1492573961330453E-2</c:v>
                </c:pt>
                <c:pt idx="19">
                  <c:v>1.0882821154938232E-2</c:v>
                </c:pt>
                <c:pt idx="20">
                  <c:v>1.08539063568337E-2</c:v>
                </c:pt>
                <c:pt idx="21">
                  <c:v>1.0770013420978551E-2</c:v>
                </c:pt>
                <c:pt idx="22">
                  <c:v>1.0324638838104675E-2</c:v>
                </c:pt>
                <c:pt idx="23">
                  <c:v>1.0215090946815133E-2</c:v>
                </c:pt>
                <c:pt idx="24">
                  <c:v>9.9121851619930011E-3</c:v>
                </c:pt>
                <c:pt idx="25">
                  <c:v>8.9796291221339187E-3</c:v>
                </c:pt>
                <c:pt idx="26">
                  <c:v>8.7840633025612555E-3</c:v>
                </c:pt>
                <c:pt idx="27">
                  <c:v>6.4363285082177715E-3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18-416B-AC99-1A0C1B692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"/>
        <c:axId val="119302096"/>
        <c:axId val="119302928"/>
      </c:barChart>
      <c:lineChart>
        <c:grouping val="standard"/>
        <c:varyColors val="0"/>
        <c:ser>
          <c:idx val="0"/>
          <c:order val="0"/>
          <c:tx>
            <c:strRef>
              <c:f>'Sheet 1'!$AF$10</c:f>
              <c:strCache>
                <c:ptCount val="1"/>
                <c:pt idx="0">
                  <c:v>2010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9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6">
                    <a:tint val="77000"/>
                  </a:schemeClr>
                </a:solidFill>
              </a:ln>
              <a:effectLst/>
            </c:spPr>
          </c:marker>
          <c:dPt>
            <c:idx val="0"/>
            <c:marker>
              <c:symbol val="circle"/>
              <c:size val="9"/>
              <c:spPr>
                <a:solidFill>
                  <a:schemeClr val="bg1"/>
                </a:solidFill>
                <a:ln w="9525">
                  <a:solidFill>
                    <a:schemeClr val="accent6">
                      <a:tint val="77000"/>
                    </a:scheme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CD85-4551-AD72-B1665E34D10C}"/>
              </c:ext>
            </c:extLst>
          </c:dPt>
          <c:cat>
            <c:strRef>
              <c:f>'Sheet 1'!$AE$11:$AE$38</c:f>
              <c:strCache>
                <c:ptCount val="28"/>
                <c:pt idx="0">
                  <c:v>Ελλάδα</c:v>
                </c:pt>
                <c:pt idx="1">
                  <c:v>Κροατία</c:v>
                </c:pt>
                <c:pt idx="2">
                  <c:v>Ισπανία</c:v>
                </c:pt>
                <c:pt idx="3">
                  <c:v>Πορτογαλία</c:v>
                </c:pt>
                <c:pt idx="4">
                  <c:v>Αυστρία</c:v>
                </c:pt>
                <c:pt idx="5">
                  <c:v>Κύπρος</c:v>
                </c:pt>
                <c:pt idx="6">
                  <c:v>Ιταλία</c:v>
                </c:pt>
                <c:pt idx="7">
                  <c:v>Μάλτα</c:v>
                </c:pt>
                <c:pt idx="8">
                  <c:v>Βουλγαρία</c:v>
                </c:pt>
                <c:pt idx="9">
                  <c:v>Γαλλία</c:v>
                </c:pt>
                <c:pt idx="10">
                  <c:v>ΕΕ27</c:v>
                </c:pt>
                <c:pt idx="11">
                  <c:v>Σλοβενία</c:v>
                </c:pt>
                <c:pt idx="12">
                  <c:v>Ρουμανία</c:v>
                </c:pt>
                <c:pt idx="13">
                  <c:v>Ουγγαρία</c:v>
                </c:pt>
                <c:pt idx="14">
                  <c:v>Ολλανδία</c:v>
                </c:pt>
                <c:pt idx="15">
                  <c:v>Λιθουανία</c:v>
                </c:pt>
                <c:pt idx="16">
                  <c:v>Βέλγιο</c:v>
                </c:pt>
                <c:pt idx="17">
                  <c:v>Φινλανδία</c:v>
                </c:pt>
                <c:pt idx="18">
                  <c:v>Τσεχία</c:v>
                </c:pt>
                <c:pt idx="19">
                  <c:v>Σουηδία</c:v>
                </c:pt>
                <c:pt idx="20">
                  <c:v>Εσθονία</c:v>
                </c:pt>
                <c:pt idx="21">
                  <c:v>Πολωνία</c:v>
                </c:pt>
                <c:pt idx="22">
                  <c:v>Δανία</c:v>
                </c:pt>
                <c:pt idx="23">
                  <c:v>Λουξεμβούργο</c:v>
                </c:pt>
                <c:pt idx="24">
                  <c:v>Λετονία</c:v>
                </c:pt>
                <c:pt idx="25">
                  <c:v>Σλοβακία</c:v>
                </c:pt>
                <c:pt idx="26">
                  <c:v>Γερμανία</c:v>
                </c:pt>
                <c:pt idx="27">
                  <c:v>Ιρλανδία</c:v>
                </c:pt>
              </c:strCache>
            </c:strRef>
          </c:cat>
          <c:val>
            <c:numRef>
              <c:f>'Sheet 1'!$AF$11:$AF$38</c:f>
              <c:numCache>
                <c:formatCode>0.0%</c:formatCode>
                <c:ptCount val="28"/>
                <c:pt idx="0">
                  <c:v>4.5200424764862308E-2</c:v>
                </c:pt>
                <c:pt idx="1">
                  <c:v>3.6815285510755275E-2</c:v>
                </c:pt>
                <c:pt idx="2">
                  <c:v>5.4660676847122565E-2</c:v>
                </c:pt>
                <c:pt idx="3">
                  <c:v>4.2774710652143416E-2</c:v>
                </c:pt>
                <c:pt idx="4">
                  <c:v>4.3198198289537637E-2</c:v>
                </c:pt>
                <c:pt idx="5">
                  <c:v>4.5747670994959175E-2</c:v>
                </c:pt>
                <c:pt idx="6">
                  <c:v>3.2627054004414138E-2</c:v>
                </c:pt>
                <c:pt idx="7">
                  <c:v>4.3061709557205313E-2</c:v>
                </c:pt>
                <c:pt idx="8">
                  <c:v>2.0556407356425117E-2</c:v>
                </c:pt>
                <c:pt idx="9">
                  <c:v>2.3667248203142501E-2</c:v>
                </c:pt>
                <c:pt idx="10">
                  <c:v>2.4205825372976015E-2</c:v>
                </c:pt>
                <c:pt idx="11">
                  <c:v>1.9029862033500256E-2</c:v>
                </c:pt>
                <c:pt idx="12">
                  <c:v>1.1757974226470605E-2</c:v>
                </c:pt>
                <c:pt idx="13">
                  <c:v>1.5072425419658499E-2</c:v>
                </c:pt>
                <c:pt idx="14">
                  <c:v>1.4070999566636993E-2</c:v>
                </c:pt>
                <c:pt idx="15">
                  <c:v>1.211038104003025E-2</c:v>
                </c:pt>
                <c:pt idx="16">
                  <c:v>1.5845124237174581E-2</c:v>
                </c:pt>
                <c:pt idx="17">
                  <c:v>1.4356101476004954E-2</c:v>
                </c:pt>
                <c:pt idx="18">
                  <c:v>1.9043089953951604E-2</c:v>
                </c:pt>
                <c:pt idx="19">
                  <c:v>1.2471737027856242E-2</c:v>
                </c:pt>
                <c:pt idx="20">
                  <c:v>1.2644917950492161E-2</c:v>
                </c:pt>
                <c:pt idx="21">
                  <c:v>9.4851167383987103E-3</c:v>
                </c:pt>
                <c:pt idx="22">
                  <c:v>1.1591287247281069E-2</c:v>
                </c:pt>
                <c:pt idx="23">
                  <c:v>1.5664096861756446E-2</c:v>
                </c:pt>
                <c:pt idx="24">
                  <c:v>1.5353310104529616E-2</c:v>
                </c:pt>
                <c:pt idx="25">
                  <c:v>1.369303234644419E-2</c:v>
                </c:pt>
                <c:pt idx="26">
                  <c:v>1.2746061456871002E-2</c:v>
                </c:pt>
                <c:pt idx="27">
                  <c:v>1.9927547054388695E-2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18-416B-AC99-1A0C1B692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302096"/>
        <c:axId val="119302928"/>
      </c:lineChart>
      <c:catAx>
        <c:axId val="11930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9302928"/>
        <c:crosses val="autoZero"/>
        <c:auto val="1"/>
        <c:lblAlgn val="ctr"/>
        <c:lblOffset val="100"/>
        <c:noMultiLvlLbl val="0"/>
      </c:catAx>
      <c:valAx>
        <c:axId val="11930292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%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930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6696641180721972"/>
          <c:y val="0.12769037937296523"/>
          <c:w val="0.17331355319715472"/>
          <c:h val="4.9252436836669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l-G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Καταλύματα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>
        <c:manualLayout>
          <c:layoutTarget val="inner"/>
          <c:xMode val="edge"/>
          <c:yMode val="edge"/>
          <c:x val="0.22681797128300138"/>
          <c:y val="8.426374051485222E-2"/>
          <c:w val="0.71465261695229265"/>
          <c:h val="0.860468508692629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'Sheet 1'!$AS$10</c:f>
              <c:strCache>
                <c:ptCount val="1"/>
                <c:pt idx="0">
                  <c:v>Διαμονή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27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25-4234-8AAF-DE8C7D3770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1'!$AR$11:$AR$38</c:f>
              <c:strCache>
                <c:ptCount val="28"/>
                <c:pt idx="0">
                  <c:v>Φινλανδία</c:v>
                </c:pt>
                <c:pt idx="1">
                  <c:v>Λουξεμβούργο</c:v>
                </c:pt>
                <c:pt idx="2">
                  <c:v>Βέλγιο</c:v>
                </c:pt>
                <c:pt idx="3">
                  <c:v>Λετονία</c:v>
                </c:pt>
                <c:pt idx="4">
                  <c:v>Ιρλανδία</c:v>
                </c:pt>
                <c:pt idx="5">
                  <c:v>Δανία</c:v>
                </c:pt>
                <c:pt idx="6">
                  <c:v>Τσεχία</c:v>
                </c:pt>
                <c:pt idx="7">
                  <c:v>Σουηδία</c:v>
                </c:pt>
                <c:pt idx="8">
                  <c:v>Λιθουανία</c:v>
                </c:pt>
                <c:pt idx="9">
                  <c:v>Γερμανία</c:v>
                </c:pt>
                <c:pt idx="10">
                  <c:v>Σλοβακία</c:v>
                </c:pt>
                <c:pt idx="11">
                  <c:v>Εσθονία</c:v>
                </c:pt>
                <c:pt idx="12">
                  <c:v>Πολωνία</c:v>
                </c:pt>
                <c:pt idx="13">
                  <c:v>Ουγγαρία</c:v>
                </c:pt>
                <c:pt idx="14">
                  <c:v>Ολλανδία</c:v>
                </c:pt>
                <c:pt idx="15">
                  <c:v>Γαλλία</c:v>
                </c:pt>
                <c:pt idx="16">
                  <c:v>ΕΕ27</c:v>
                </c:pt>
                <c:pt idx="17">
                  <c:v>Ρουμανία</c:v>
                </c:pt>
                <c:pt idx="18">
                  <c:v>Κύπρος</c:v>
                </c:pt>
                <c:pt idx="19">
                  <c:v>Σλοβενία</c:v>
                </c:pt>
                <c:pt idx="20">
                  <c:v>Βουλγαρία</c:v>
                </c:pt>
                <c:pt idx="21">
                  <c:v>Ιταλία</c:v>
                </c:pt>
                <c:pt idx="22">
                  <c:v>Ισπανία</c:v>
                </c:pt>
                <c:pt idx="23">
                  <c:v>Πορτογαλία</c:v>
                </c:pt>
                <c:pt idx="24">
                  <c:v>Μάλτα</c:v>
                </c:pt>
                <c:pt idx="25">
                  <c:v>Αυστρία</c:v>
                </c:pt>
                <c:pt idx="26">
                  <c:v>Κροατία</c:v>
                </c:pt>
                <c:pt idx="27">
                  <c:v>Ελλάδα</c:v>
                </c:pt>
              </c:strCache>
            </c:strRef>
          </c:cat>
          <c:val>
            <c:numRef>
              <c:f>'Sheet 1'!$AS$11:$AS$38</c:f>
              <c:numCache>
                <c:formatCode>0.0%</c:formatCode>
                <c:ptCount val="28"/>
                <c:pt idx="0">
                  <c:v>1.6627229008416757E-3</c:v>
                </c:pt>
                <c:pt idx="1">
                  <c:v>1.6696175091046091E-3</c:v>
                </c:pt>
                <c:pt idx="2">
                  <c:v>2.0273794702137002E-3</c:v>
                </c:pt>
                <c:pt idx="3">
                  <c:v>2.0968083996523658E-3</c:v>
                </c:pt>
                <c:pt idx="4">
                  <c:v>2.1656947166349598E-3</c:v>
                </c:pt>
                <c:pt idx="5">
                  <c:v>2.1910371523745859E-3</c:v>
                </c:pt>
                <c:pt idx="6">
                  <c:v>2.659457643039583E-3</c:v>
                </c:pt>
                <c:pt idx="7">
                  <c:v>2.6659978106490542E-3</c:v>
                </c:pt>
                <c:pt idx="8">
                  <c:v>2.6791573246090724E-3</c:v>
                </c:pt>
                <c:pt idx="9">
                  <c:v>2.6999861211041299E-3</c:v>
                </c:pt>
                <c:pt idx="10">
                  <c:v>2.7130112831291915E-3</c:v>
                </c:pt>
                <c:pt idx="11">
                  <c:v>2.8043972493084842E-3</c:v>
                </c:pt>
                <c:pt idx="12">
                  <c:v>2.9852793785476277E-3</c:v>
                </c:pt>
                <c:pt idx="13">
                  <c:v>3.1321164406805692E-3</c:v>
                </c:pt>
                <c:pt idx="14">
                  <c:v>3.2079836600263493E-3</c:v>
                </c:pt>
                <c:pt idx="15">
                  <c:v>3.3293108860310465E-3</c:v>
                </c:pt>
                <c:pt idx="16">
                  <c:v>4.7585148110235306E-3</c:v>
                </c:pt>
                <c:pt idx="17">
                  <c:v>5.1827053347230255E-3</c:v>
                </c:pt>
                <c:pt idx="18">
                  <c:v>5.4987485053418174E-3</c:v>
                </c:pt>
                <c:pt idx="19">
                  <c:v>6.1897502885723934E-3</c:v>
                </c:pt>
                <c:pt idx="20">
                  <c:v>7.534736364543145E-3</c:v>
                </c:pt>
                <c:pt idx="21">
                  <c:v>7.5580133440363764E-3</c:v>
                </c:pt>
                <c:pt idx="22">
                  <c:v>7.8150354054370551E-3</c:v>
                </c:pt>
                <c:pt idx="23">
                  <c:v>8.2623393313385005E-3</c:v>
                </c:pt>
                <c:pt idx="24">
                  <c:v>9.4363889442768429E-3</c:v>
                </c:pt>
                <c:pt idx="25">
                  <c:v>1.5689788911406061E-2</c:v>
                </c:pt>
                <c:pt idx="26">
                  <c:v>1.8040484921228148E-2</c:v>
                </c:pt>
                <c:pt idx="27">
                  <c:v>2.7163263273950179E-2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25-4234-8AAF-DE8C7D3770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6"/>
        <c:axId val="410528368"/>
        <c:axId val="410523792"/>
      </c:barChart>
      <c:catAx>
        <c:axId val="410528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10523792"/>
        <c:crosses val="autoZero"/>
        <c:auto val="1"/>
        <c:lblAlgn val="ctr"/>
        <c:lblOffset val="100"/>
        <c:noMultiLvlLbl val="0"/>
      </c:catAx>
      <c:valAx>
        <c:axId val="4105237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ΑΕΠ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9375878107148371"/>
              <c:y val="0.903669494341759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10528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/>
      </a:pPr>
      <a:endParaRPr lang="el-G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Εστίαση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>
        <c:manualLayout>
          <c:layoutTarget val="inner"/>
          <c:xMode val="edge"/>
          <c:yMode val="edge"/>
          <c:x val="0.25006098502393082"/>
          <c:y val="8.2649656095041268E-2"/>
          <c:w val="0.66150262467191601"/>
          <c:h val="0.8588624903221222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'Sheet 1'!$AU$10</c:f>
              <c:strCache>
                <c:ptCount val="1"/>
                <c:pt idx="0">
                  <c:v>Εστίαση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26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40-4925-88CF-5322FE2855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1'!$AT$11:$AT$38</c:f>
              <c:strCache>
                <c:ptCount val="28"/>
                <c:pt idx="0">
                  <c:v>Ιρλανδία</c:v>
                </c:pt>
                <c:pt idx="1">
                  <c:v>Γερμανία</c:v>
                </c:pt>
                <c:pt idx="2">
                  <c:v>Σλοβακία</c:v>
                </c:pt>
                <c:pt idx="3">
                  <c:v>Πολωνία</c:v>
                </c:pt>
                <c:pt idx="4">
                  <c:v>Λετονία</c:v>
                </c:pt>
                <c:pt idx="5">
                  <c:v>Εσθονία</c:v>
                </c:pt>
                <c:pt idx="6">
                  <c:v>Δανία</c:v>
                </c:pt>
                <c:pt idx="7">
                  <c:v>Σουηδία</c:v>
                </c:pt>
                <c:pt idx="8">
                  <c:v>Λουξεμβούργο</c:v>
                </c:pt>
                <c:pt idx="9">
                  <c:v>Τσεχία</c:v>
                </c:pt>
                <c:pt idx="10">
                  <c:v>Σλοβενία</c:v>
                </c:pt>
                <c:pt idx="11">
                  <c:v>Ολλανδία</c:v>
                </c:pt>
                <c:pt idx="12">
                  <c:v>Φινλανδία</c:v>
                </c:pt>
                <c:pt idx="13">
                  <c:v>Βέλγιο</c:v>
                </c:pt>
                <c:pt idx="14">
                  <c:v>Λιθουανία</c:v>
                </c:pt>
                <c:pt idx="15">
                  <c:v>Ρουμανία</c:v>
                </c:pt>
                <c:pt idx="16">
                  <c:v>Ουγγαρία</c:v>
                </c:pt>
                <c:pt idx="17">
                  <c:v>Μάλτα</c:v>
                </c:pt>
                <c:pt idx="18">
                  <c:v>Βουλγαρία</c:v>
                </c:pt>
                <c:pt idx="19">
                  <c:v>ΕΕ27</c:v>
                </c:pt>
                <c:pt idx="20">
                  <c:v>Αυστρία</c:v>
                </c:pt>
                <c:pt idx="21">
                  <c:v>Γαλλία</c:v>
                </c:pt>
                <c:pt idx="22">
                  <c:v>Ιταλία</c:v>
                </c:pt>
                <c:pt idx="23">
                  <c:v>Κύπρος</c:v>
                </c:pt>
                <c:pt idx="24">
                  <c:v>Κροατία</c:v>
                </c:pt>
                <c:pt idx="25">
                  <c:v>Πορτογαλία</c:v>
                </c:pt>
                <c:pt idx="26">
                  <c:v>Ελλάδα</c:v>
                </c:pt>
                <c:pt idx="27">
                  <c:v>Ισπανία</c:v>
                </c:pt>
              </c:strCache>
            </c:strRef>
          </c:cat>
          <c:val>
            <c:numRef>
              <c:f>'Sheet 1'!$AU$11:$AU$38</c:f>
              <c:numCache>
                <c:formatCode>0.0%</c:formatCode>
                <c:ptCount val="28"/>
                <c:pt idx="0">
                  <c:v>4.2706337915828126E-3</c:v>
                </c:pt>
                <c:pt idx="1">
                  <c:v>6.0840771814571256E-3</c:v>
                </c:pt>
                <c:pt idx="2">
                  <c:v>6.2666178390047263E-3</c:v>
                </c:pt>
                <c:pt idx="3">
                  <c:v>7.7847340424309231E-3</c:v>
                </c:pt>
                <c:pt idx="4">
                  <c:v>7.8153767623406357E-3</c:v>
                </c:pt>
                <c:pt idx="5">
                  <c:v>8.0535500257518846E-3</c:v>
                </c:pt>
                <c:pt idx="6">
                  <c:v>8.1339506325611727E-3</c:v>
                </c:pt>
                <c:pt idx="7">
                  <c:v>8.2170078551764801E-3</c:v>
                </c:pt>
                <c:pt idx="8">
                  <c:v>8.5469575421630618E-3</c:v>
                </c:pt>
                <c:pt idx="9">
                  <c:v>8.8331163182908696E-3</c:v>
                </c:pt>
                <c:pt idx="10">
                  <c:v>9.7732899293248299E-3</c:v>
                </c:pt>
                <c:pt idx="11">
                  <c:v>9.8041281252592098E-3</c:v>
                </c:pt>
                <c:pt idx="12">
                  <c:v>9.8353687022117598E-3</c:v>
                </c:pt>
                <c:pt idx="13">
                  <c:v>1.0004196149381786E-2</c:v>
                </c:pt>
                <c:pt idx="14">
                  <c:v>1.0035535505998753E-2</c:v>
                </c:pt>
                <c:pt idx="15">
                  <c:v>1.0259847440526449E-2</c:v>
                </c:pt>
                <c:pt idx="16">
                  <c:v>1.0419637053593247E-2</c:v>
                </c:pt>
                <c:pt idx="17">
                  <c:v>1.1314210079931076E-2</c:v>
                </c:pt>
                <c:pt idx="18">
                  <c:v>1.2667298048839527E-2</c:v>
                </c:pt>
                <c:pt idx="19">
                  <c:v>1.3013804237825973E-2</c:v>
                </c:pt>
                <c:pt idx="20">
                  <c:v>1.5119616609281308E-2</c:v>
                </c:pt>
                <c:pt idx="21">
                  <c:v>1.5518530065317886E-2</c:v>
                </c:pt>
                <c:pt idx="22">
                  <c:v>1.8547589505355538E-2</c:v>
                </c:pt>
                <c:pt idx="23">
                  <c:v>2.2334601353497453E-2</c:v>
                </c:pt>
                <c:pt idx="24">
                  <c:v>2.3077650969636199E-2</c:v>
                </c:pt>
                <c:pt idx="25">
                  <c:v>2.3898697117929399E-2</c:v>
                </c:pt>
                <c:pt idx="26">
                  <c:v>2.5505629350555396E-2</c:v>
                </c:pt>
                <c:pt idx="27">
                  <c:v>3.2002935795432653E-2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40-4925-88CF-5322FE28558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6"/>
        <c:axId val="410528368"/>
        <c:axId val="410523792"/>
      </c:barChart>
      <c:catAx>
        <c:axId val="410528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10523792"/>
        <c:crosses val="autoZero"/>
        <c:auto val="1"/>
        <c:lblAlgn val="ctr"/>
        <c:lblOffset val="100"/>
        <c:noMultiLvlLbl val="0"/>
      </c:catAx>
      <c:valAx>
        <c:axId val="4105237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ΑΕΠ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93915778909989189"/>
              <c:y val="0.918644059929739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10528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/>
      </a:pPr>
      <a:endParaRPr lang="el-G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Καταλύματα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na!$Z$54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085-4E18-966E-4F99C12BC6D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na!$X$55:$X$82</c:f>
              <c:strCache>
                <c:ptCount val="28"/>
                <c:pt idx="0">
                  <c:v>Κύπρος</c:v>
                </c:pt>
                <c:pt idx="1">
                  <c:v>Ελλάδα</c:v>
                </c:pt>
                <c:pt idx="2">
                  <c:v>Μάλτα</c:v>
                </c:pt>
                <c:pt idx="3">
                  <c:v>Κροατία</c:v>
                </c:pt>
                <c:pt idx="4">
                  <c:v>Αυστρία</c:v>
                </c:pt>
                <c:pt idx="5">
                  <c:v>Πορτογαλία</c:v>
                </c:pt>
                <c:pt idx="6">
                  <c:v>Ισπανία</c:v>
                </c:pt>
                <c:pt idx="7">
                  <c:v>Ιρλανδία</c:v>
                </c:pt>
                <c:pt idx="8">
                  <c:v>Σλοβενία</c:v>
                </c:pt>
                <c:pt idx="9">
                  <c:v>Βουλγαρία</c:v>
                </c:pt>
                <c:pt idx="10">
                  <c:v>EE27</c:v>
                </c:pt>
                <c:pt idx="11">
                  <c:v>Εσθονία</c:v>
                </c:pt>
                <c:pt idx="12">
                  <c:v>Γερμανία</c:v>
                </c:pt>
                <c:pt idx="13">
                  <c:v>Ιταλία</c:v>
                </c:pt>
                <c:pt idx="14">
                  <c:v>Γαλλία</c:v>
                </c:pt>
                <c:pt idx="15">
                  <c:v>Τσεχία</c:v>
                </c:pt>
                <c:pt idx="16">
                  <c:v>Σλοβακία</c:v>
                </c:pt>
                <c:pt idx="17">
                  <c:v>Δανία</c:v>
                </c:pt>
                <c:pt idx="18">
                  <c:v>Λουξεμβούργο</c:v>
                </c:pt>
                <c:pt idx="19">
                  <c:v>Ολλανδία</c:v>
                </c:pt>
                <c:pt idx="20">
                  <c:v>Σουηδία</c:v>
                </c:pt>
                <c:pt idx="21">
                  <c:v>Πολωνία</c:v>
                </c:pt>
                <c:pt idx="22">
                  <c:v>Ουγγαρία</c:v>
                </c:pt>
                <c:pt idx="23">
                  <c:v>Ρουμανία</c:v>
                </c:pt>
                <c:pt idx="24">
                  <c:v>Λετονία</c:v>
                </c:pt>
                <c:pt idx="25">
                  <c:v>Λιθουανία</c:v>
                </c:pt>
                <c:pt idx="26">
                  <c:v>Βέλγιο</c:v>
                </c:pt>
                <c:pt idx="27">
                  <c:v>Φινλανδία</c:v>
                </c:pt>
              </c:strCache>
            </c:strRef>
          </c:cat>
          <c:val>
            <c:numRef>
              <c:f>na!$Z$55:$Z$82</c:f>
              <c:numCache>
                <c:formatCode>_-* #,##0.0_-;\-* #,##0.0_-;_-* "-"??_-;_-@_-</c:formatCode>
                <c:ptCount val="28"/>
                <c:pt idx="0">
                  <c:v>4.3740296774359102</c:v>
                </c:pt>
                <c:pt idx="1">
                  <c:v>3.5629866763909361</c:v>
                </c:pt>
                <c:pt idx="2">
                  <c:v>3.0225851155473982</c:v>
                </c:pt>
                <c:pt idx="3">
                  <c:v>2.5380242989654023</c:v>
                </c:pt>
                <c:pt idx="4">
                  <c:v>1.9194400962185985</c:v>
                </c:pt>
                <c:pt idx="5">
                  <c:v>1.7738295980452585</c:v>
                </c:pt>
                <c:pt idx="6">
                  <c:v>1.5333498913949843</c:v>
                </c:pt>
                <c:pt idx="7">
                  <c:v>1.4973017930520769</c:v>
                </c:pt>
                <c:pt idx="8">
                  <c:v>1.3893398598275373</c:v>
                </c:pt>
                <c:pt idx="9">
                  <c:v>1.1753338853780257</c:v>
                </c:pt>
                <c:pt idx="10">
                  <c:v>1.07382413958428</c:v>
                </c:pt>
                <c:pt idx="11">
                  <c:v>1.017836434921862</c:v>
                </c:pt>
                <c:pt idx="12">
                  <c:v>1.015746897397557</c:v>
                </c:pt>
                <c:pt idx="13">
                  <c:v>1.0141523236894949</c:v>
                </c:pt>
                <c:pt idx="14">
                  <c:v>0.98380660626311112</c:v>
                </c:pt>
                <c:pt idx="15">
                  <c:v>0.94647478466757251</c:v>
                </c:pt>
                <c:pt idx="16">
                  <c:v>0.8947418438764787</c:v>
                </c:pt>
                <c:pt idx="17">
                  <c:v>0.84350295131363717</c:v>
                </c:pt>
                <c:pt idx="18">
                  <c:v>0.80580086758392666</c:v>
                </c:pt>
                <c:pt idx="19">
                  <c:v>0.79133405915006882</c:v>
                </c:pt>
                <c:pt idx="20">
                  <c:v>0.7612812667444836</c:v>
                </c:pt>
                <c:pt idx="21">
                  <c:v>0.64983263994695006</c:v>
                </c:pt>
                <c:pt idx="22">
                  <c:v>0.63275696193747866</c:v>
                </c:pt>
                <c:pt idx="23">
                  <c:v>0.58938438302102014</c:v>
                </c:pt>
                <c:pt idx="24">
                  <c:v>0.50283184225503808</c:v>
                </c:pt>
                <c:pt idx="25">
                  <c:v>0.49810809017663538</c:v>
                </c:pt>
                <c:pt idx="26">
                  <c:v>0.49496058773773055</c:v>
                </c:pt>
                <c:pt idx="27">
                  <c:v>0.48407718771347863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A1-4A4F-93E9-8D3815E46C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20488608"/>
        <c:axId val="620490688"/>
      </c:barChart>
      <c:lineChart>
        <c:grouping val="standard"/>
        <c:varyColors val="0"/>
        <c:ser>
          <c:idx val="0"/>
          <c:order val="0"/>
          <c:tx>
            <c:strRef>
              <c:f>na!$Y$54</c:f>
              <c:strCache>
                <c:ptCount val="1"/>
                <c:pt idx="0">
                  <c:v>2010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tint val="77000"/>
                </a:schemeClr>
              </a:solidFill>
              <a:ln w="9525">
                <a:solidFill>
                  <a:schemeClr val="accent6">
                    <a:tint val="77000"/>
                  </a:schemeClr>
                </a:solidFill>
              </a:ln>
              <a:effectLst/>
            </c:spPr>
          </c:marker>
          <c:cat>
            <c:strRef>
              <c:f>na!$X$55:$X$82</c:f>
              <c:strCache>
                <c:ptCount val="28"/>
                <c:pt idx="0">
                  <c:v>Κύπρος</c:v>
                </c:pt>
                <c:pt idx="1">
                  <c:v>Ελλάδα</c:v>
                </c:pt>
                <c:pt idx="2">
                  <c:v>Μάλτα</c:v>
                </c:pt>
                <c:pt idx="3">
                  <c:v>Κροατία</c:v>
                </c:pt>
                <c:pt idx="4">
                  <c:v>Αυστρία</c:v>
                </c:pt>
                <c:pt idx="5">
                  <c:v>Πορτογαλία</c:v>
                </c:pt>
                <c:pt idx="6">
                  <c:v>Ισπανία</c:v>
                </c:pt>
                <c:pt idx="7">
                  <c:v>Ιρλανδία</c:v>
                </c:pt>
                <c:pt idx="8">
                  <c:v>Σλοβενία</c:v>
                </c:pt>
                <c:pt idx="9">
                  <c:v>Βουλγαρία</c:v>
                </c:pt>
                <c:pt idx="10">
                  <c:v>EE27</c:v>
                </c:pt>
                <c:pt idx="11">
                  <c:v>Εσθονία</c:v>
                </c:pt>
                <c:pt idx="12">
                  <c:v>Γερμανία</c:v>
                </c:pt>
                <c:pt idx="13">
                  <c:v>Ιταλία</c:v>
                </c:pt>
                <c:pt idx="14">
                  <c:v>Γαλλία</c:v>
                </c:pt>
                <c:pt idx="15">
                  <c:v>Τσεχία</c:v>
                </c:pt>
                <c:pt idx="16">
                  <c:v>Σλοβακία</c:v>
                </c:pt>
                <c:pt idx="17">
                  <c:v>Δανία</c:v>
                </c:pt>
                <c:pt idx="18">
                  <c:v>Λουξεμβούργο</c:v>
                </c:pt>
                <c:pt idx="19">
                  <c:v>Ολλανδία</c:v>
                </c:pt>
                <c:pt idx="20">
                  <c:v>Σουηδία</c:v>
                </c:pt>
                <c:pt idx="21">
                  <c:v>Πολωνία</c:v>
                </c:pt>
                <c:pt idx="22">
                  <c:v>Ουγγαρία</c:v>
                </c:pt>
                <c:pt idx="23">
                  <c:v>Ρουμανία</c:v>
                </c:pt>
                <c:pt idx="24">
                  <c:v>Λετονία</c:v>
                </c:pt>
                <c:pt idx="25">
                  <c:v>Λιθουανία</c:v>
                </c:pt>
                <c:pt idx="26">
                  <c:v>Βέλγιο</c:v>
                </c:pt>
                <c:pt idx="27">
                  <c:v>Φινλανδία</c:v>
                </c:pt>
              </c:strCache>
            </c:strRef>
          </c:cat>
          <c:val>
            <c:numRef>
              <c:f>na!$Y$55:$Y$82</c:f>
              <c:numCache>
                <c:formatCode>_-* #,##0.0_-;\-* #,##0.0_-;_-* "-"??_-;_-@_-</c:formatCode>
                <c:ptCount val="28"/>
                <c:pt idx="0">
                  <c:v>3.646684490256745</c:v>
                </c:pt>
                <c:pt idx="1">
                  <c:v>1.5724254639153012</c:v>
                </c:pt>
                <c:pt idx="2">
                  <c:v>4.247311827956989</c:v>
                </c:pt>
                <c:pt idx="3">
                  <c:v>1.966099691587269</c:v>
                </c:pt>
                <c:pt idx="4">
                  <c:v>2.2426159739003246</c:v>
                </c:pt>
                <c:pt idx="5">
                  <c:v>1.1514634795515493</c:v>
                </c:pt>
                <c:pt idx="6">
                  <c:v>1.6343621689750434</c:v>
                </c:pt>
                <c:pt idx="7">
                  <c:v>2.5809434168309062</c:v>
                </c:pt>
                <c:pt idx="8">
                  <c:v>1.0338863739021689</c:v>
                </c:pt>
                <c:pt idx="9">
                  <c:v>1.0787965441980478</c:v>
                </c:pt>
                <c:pt idx="10">
                  <c:v>1.0896253349147762</c:v>
                </c:pt>
                <c:pt idx="11">
                  <c:v>1.1919390513639716</c:v>
                </c:pt>
                <c:pt idx="12">
                  <c:v>1.226487327154278</c:v>
                </c:pt>
                <c:pt idx="13">
                  <c:v>1.0049942501274116</c:v>
                </c:pt>
                <c:pt idx="14">
                  <c:v>1.0024564091243677</c:v>
                </c:pt>
                <c:pt idx="15">
                  <c:v>0.9269736968595409</c:v>
                </c:pt>
                <c:pt idx="16">
                  <c:v>0.87181181407891462</c:v>
                </c:pt>
                <c:pt idx="17">
                  <c:v>0.79634264838051616</c:v>
                </c:pt>
                <c:pt idx="18">
                  <c:v>1.3369728705921677</c:v>
                </c:pt>
                <c:pt idx="19">
                  <c:v>0.89961973408053775</c:v>
                </c:pt>
                <c:pt idx="20">
                  <c:v>0.88241231035000722</c:v>
                </c:pt>
                <c:pt idx="21">
                  <c:v>0.56965399087050739</c:v>
                </c:pt>
                <c:pt idx="22">
                  <c:v>0.79719191804110168</c:v>
                </c:pt>
                <c:pt idx="23">
                  <c:v>0.46391241870196193</c:v>
                </c:pt>
                <c:pt idx="24">
                  <c:v>0.53512028351155005</c:v>
                </c:pt>
                <c:pt idx="25">
                  <c:v>0</c:v>
                </c:pt>
                <c:pt idx="26">
                  <c:v>0.50453415054940454</c:v>
                </c:pt>
                <c:pt idx="27">
                  <c:v>0.6401285356152141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A1-4A4F-93E9-8D3815E46C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0488608"/>
        <c:axId val="620490688"/>
      </c:lineChart>
      <c:catAx>
        <c:axId val="62048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620490688"/>
        <c:crosses val="autoZero"/>
        <c:auto val="1"/>
        <c:lblAlgn val="ctr"/>
        <c:lblOffset val="100"/>
        <c:noMultiLvlLbl val="0"/>
      </c:catAx>
      <c:valAx>
        <c:axId val="62049068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</a:t>
                </a:r>
                <a:r>
                  <a:rPr lang="el-GR"/>
                  <a:t>εργατικού δυναμικού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_-* #,##0.0_-;\-* #,##0.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62048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/>
      </a:pPr>
      <a:endParaRPr lang="el-G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Εστίαση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na!$AD$54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50D-4449-8FDE-E7231CAE390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na!$AB$55:$AB$82</c:f>
              <c:strCache>
                <c:ptCount val="28"/>
                <c:pt idx="0">
                  <c:v>Ελλάδα</c:v>
                </c:pt>
                <c:pt idx="1">
                  <c:v>Κύπρος</c:v>
                </c:pt>
                <c:pt idx="2">
                  <c:v>Ισπανία</c:v>
                </c:pt>
                <c:pt idx="3">
                  <c:v>Ιταλία</c:v>
                </c:pt>
                <c:pt idx="4">
                  <c:v>Πορτογαλία</c:v>
                </c:pt>
                <c:pt idx="5">
                  <c:v>Ιρλανδία</c:v>
                </c:pt>
                <c:pt idx="6">
                  <c:v>Κροατία</c:v>
                </c:pt>
                <c:pt idx="7">
                  <c:v>Μάλτα</c:v>
                </c:pt>
                <c:pt idx="8">
                  <c:v>Αυστρία</c:v>
                </c:pt>
                <c:pt idx="9">
                  <c:v>Λουξεμβούργο</c:v>
                </c:pt>
                <c:pt idx="10">
                  <c:v>Δανία</c:v>
                </c:pt>
                <c:pt idx="11">
                  <c:v>Ολλανδία</c:v>
                </c:pt>
                <c:pt idx="12">
                  <c:v>EE27</c:v>
                </c:pt>
                <c:pt idx="13">
                  <c:v>Γαλλία</c:v>
                </c:pt>
                <c:pt idx="14">
                  <c:v>Σλοβακία</c:v>
                </c:pt>
                <c:pt idx="15">
                  <c:v>Ουγγαρία</c:v>
                </c:pt>
                <c:pt idx="16">
                  <c:v>Φινλανδία</c:v>
                </c:pt>
                <c:pt idx="17">
                  <c:v>Γερμανία</c:v>
                </c:pt>
                <c:pt idx="18">
                  <c:v>Σλοβενία</c:v>
                </c:pt>
                <c:pt idx="19">
                  <c:v>Σουηδία</c:v>
                </c:pt>
                <c:pt idx="20">
                  <c:v>Βουλγαρία</c:v>
                </c:pt>
                <c:pt idx="21">
                  <c:v>Εσθονία</c:v>
                </c:pt>
                <c:pt idx="22">
                  <c:v>Βέλγιο</c:v>
                </c:pt>
                <c:pt idx="23">
                  <c:v>Τσεχία</c:v>
                </c:pt>
                <c:pt idx="24">
                  <c:v>Λετονία</c:v>
                </c:pt>
                <c:pt idx="25">
                  <c:v>Λιθουανία</c:v>
                </c:pt>
                <c:pt idx="26">
                  <c:v>Ρουμανία</c:v>
                </c:pt>
                <c:pt idx="27">
                  <c:v>Πολωνία</c:v>
                </c:pt>
              </c:strCache>
            </c:strRef>
          </c:cat>
          <c:val>
            <c:numRef>
              <c:f>na!$AD$55:$AD$82</c:f>
              <c:numCache>
                <c:formatCode>_-* #,##0.0_-;\-* #,##0.0_-;_-* "-"??_-;_-@_-</c:formatCode>
                <c:ptCount val="28"/>
                <c:pt idx="0">
                  <c:v>9.9713561552392704</c:v>
                </c:pt>
                <c:pt idx="1">
                  <c:v>6.275781711103698</c:v>
                </c:pt>
                <c:pt idx="2">
                  <c:v>5.518901999792833</c:v>
                </c:pt>
                <c:pt idx="3">
                  <c:v>4.8251124677596406</c:v>
                </c:pt>
                <c:pt idx="4">
                  <c:v>4.8046825986506621</c:v>
                </c:pt>
                <c:pt idx="5">
                  <c:v>4.370275821737434</c:v>
                </c:pt>
                <c:pt idx="6">
                  <c:v>4.2464450874656583</c:v>
                </c:pt>
                <c:pt idx="7">
                  <c:v>4.0301134873965303</c:v>
                </c:pt>
                <c:pt idx="8">
                  <c:v>3.8362180009029134</c:v>
                </c:pt>
                <c:pt idx="9">
                  <c:v>3.6261039041276693</c:v>
                </c:pt>
                <c:pt idx="10">
                  <c:v>3.4900492482924039</c:v>
                </c:pt>
                <c:pt idx="11">
                  <c:v>3.4816447296602604</c:v>
                </c:pt>
                <c:pt idx="12">
                  <c:v>3.46604344681479</c:v>
                </c:pt>
                <c:pt idx="13">
                  <c:v>3.270338944810768</c:v>
                </c:pt>
                <c:pt idx="14">
                  <c:v>2.9398660584512872</c:v>
                </c:pt>
                <c:pt idx="15">
                  <c:v>2.8126939561985731</c:v>
                </c:pt>
                <c:pt idx="16">
                  <c:v>2.6068452997607334</c:v>
                </c:pt>
                <c:pt idx="17">
                  <c:v>2.5947466552925276</c:v>
                </c:pt>
                <c:pt idx="18">
                  <c:v>2.5272753640672345</c:v>
                </c:pt>
                <c:pt idx="19">
                  <c:v>2.4804661141608344</c:v>
                </c:pt>
                <c:pt idx="20">
                  <c:v>2.4711394940072986</c:v>
                </c:pt>
                <c:pt idx="21">
                  <c:v>2.4332652272350765</c:v>
                </c:pt>
                <c:pt idx="22">
                  <c:v>2.4073083130880533</c:v>
                </c:pt>
                <c:pt idx="23">
                  <c:v>2.3596142201087398</c:v>
                </c:pt>
                <c:pt idx="24">
                  <c:v>2.3173989251753926</c:v>
                </c:pt>
                <c:pt idx="25">
                  <c:v>2.0213081920211295</c:v>
                </c:pt>
                <c:pt idx="26">
                  <c:v>1.8409014306493374</c:v>
                </c:pt>
                <c:pt idx="27">
                  <c:v>1.5178747641565289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C0-4807-B188-584C542862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20488608"/>
        <c:axId val="620490688"/>
      </c:barChart>
      <c:lineChart>
        <c:grouping val="standard"/>
        <c:varyColors val="0"/>
        <c:ser>
          <c:idx val="0"/>
          <c:order val="0"/>
          <c:tx>
            <c:strRef>
              <c:f>na!$AC$54</c:f>
              <c:strCache>
                <c:ptCount val="1"/>
                <c:pt idx="0">
                  <c:v>2010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tint val="77000"/>
                </a:schemeClr>
              </a:solidFill>
              <a:ln w="9525">
                <a:solidFill>
                  <a:schemeClr val="accent6">
                    <a:tint val="77000"/>
                  </a:schemeClr>
                </a:solidFill>
              </a:ln>
              <a:effectLst/>
            </c:spPr>
          </c:marker>
          <c:cat>
            <c:strRef>
              <c:f>na!$AB$55:$AB$82</c:f>
              <c:strCache>
                <c:ptCount val="28"/>
                <c:pt idx="0">
                  <c:v>Ελλάδα</c:v>
                </c:pt>
                <c:pt idx="1">
                  <c:v>Κύπρος</c:v>
                </c:pt>
                <c:pt idx="2">
                  <c:v>Ισπανία</c:v>
                </c:pt>
                <c:pt idx="3">
                  <c:v>Ιταλία</c:v>
                </c:pt>
                <c:pt idx="4">
                  <c:v>Πορτογαλία</c:v>
                </c:pt>
                <c:pt idx="5">
                  <c:v>Ιρλανδία</c:v>
                </c:pt>
                <c:pt idx="6">
                  <c:v>Κροατία</c:v>
                </c:pt>
                <c:pt idx="7">
                  <c:v>Μάλτα</c:v>
                </c:pt>
                <c:pt idx="8">
                  <c:v>Αυστρία</c:v>
                </c:pt>
                <c:pt idx="9">
                  <c:v>Λουξεμβούργο</c:v>
                </c:pt>
                <c:pt idx="10">
                  <c:v>Δανία</c:v>
                </c:pt>
                <c:pt idx="11">
                  <c:v>Ολλανδία</c:v>
                </c:pt>
                <c:pt idx="12">
                  <c:v>EE27</c:v>
                </c:pt>
                <c:pt idx="13">
                  <c:v>Γαλλία</c:v>
                </c:pt>
                <c:pt idx="14">
                  <c:v>Σλοβακία</c:v>
                </c:pt>
                <c:pt idx="15">
                  <c:v>Ουγγαρία</c:v>
                </c:pt>
                <c:pt idx="16">
                  <c:v>Φινλανδία</c:v>
                </c:pt>
                <c:pt idx="17">
                  <c:v>Γερμανία</c:v>
                </c:pt>
                <c:pt idx="18">
                  <c:v>Σλοβενία</c:v>
                </c:pt>
                <c:pt idx="19">
                  <c:v>Σουηδία</c:v>
                </c:pt>
                <c:pt idx="20">
                  <c:v>Βουλγαρία</c:v>
                </c:pt>
                <c:pt idx="21">
                  <c:v>Εσθονία</c:v>
                </c:pt>
                <c:pt idx="22">
                  <c:v>Βέλγιο</c:v>
                </c:pt>
                <c:pt idx="23">
                  <c:v>Τσεχία</c:v>
                </c:pt>
                <c:pt idx="24">
                  <c:v>Λετονία</c:v>
                </c:pt>
                <c:pt idx="25">
                  <c:v>Λιθουανία</c:v>
                </c:pt>
                <c:pt idx="26">
                  <c:v>Ρουμανία</c:v>
                </c:pt>
                <c:pt idx="27">
                  <c:v>Πολωνία</c:v>
                </c:pt>
              </c:strCache>
            </c:strRef>
          </c:cat>
          <c:val>
            <c:numRef>
              <c:f>na!$AC$55:$AC$82</c:f>
              <c:numCache>
                <c:formatCode>_-* #,##0.0_-;\-* #,##0.0_-;_-* "-"??_-;_-@_-</c:formatCode>
                <c:ptCount val="28"/>
                <c:pt idx="0">
                  <c:v>6.0284524839135214</c:v>
                </c:pt>
                <c:pt idx="1">
                  <c:v>5.9216803190407692</c:v>
                </c:pt>
                <c:pt idx="2">
                  <c:v>5.3086653252702867</c:v>
                </c:pt>
                <c:pt idx="3">
                  <c:v>4.2304916513849271</c:v>
                </c:pt>
                <c:pt idx="4">
                  <c:v>4.56401873988339</c:v>
                </c:pt>
                <c:pt idx="5">
                  <c:v>4.2110129432504255</c:v>
                </c:pt>
                <c:pt idx="6">
                  <c:v>4.5919643803514738</c:v>
                </c:pt>
                <c:pt idx="7">
                  <c:v>2.4193548387096775</c:v>
                </c:pt>
                <c:pt idx="8">
                  <c:v>4.2302099671812687</c:v>
                </c:pt>
                <c:pt idx="9">
                  <c:v>3.2588713720684086</c:v>
                </c:pt>
                <c:pt idx="10">
                  <c:v>2.8263259312464561</c:v>
                </c:pt>
                <c:pt idx="11">
                  <c:v>3.0871669158795934</c:v>
                </c:pt>
                <c:pt idx="12">
                  <c:v>3.3203212904212243</c:v>
                </c:pt>
                <c:pt idx="13">
                  <c:v>3.1173379736514648</c:v>
                </c:pt>
                <c:pt idx="14">
                  <c:v>2.3196971590156279</c:v>
                </c:pt>
                <c:pt idx="15">
                  <c:v>3.0846757338214608</c:v>
                </c:pt>
                <c:pt idx="16">
                  <c:v>2.4023214583720396</c:v>
                </c:pt>
                <c:pt idx="17">
                  <c:v>2.8346118737812129</c:v>
                </c:pt>
                <c:pt idx="18">
                  <c:v>2.5730555621174283</c:v>
                </c:pt>
                <c:pt idx="19">
                  <c:v>2.4073578563917679</c:v>
                </c:pt>
                <c:pt idx="20">
                  <c:v>3.3658452178979092</c:v>
                </c:pt>
                <c:pt idx="21">
                  <c:v>2.0433240880525227</c:v>
                </c:pt>
                <c:pt idx="22">
                  <c:v>2.8963116095218178</c:v>
                </c:pt>
                <c:pt idx="23">
                  <c:v>2.9976966767039048</c:v>
                </c:pt>
                <c:pt idx="24">
                  <c:v>2.2034364615181472</c:v>
                </c:pt>
                <c:pt idx="25">
                  <c:v>0</c:v>
                </c:pt>
                <c:pt idx="26">
                  <c:v>1.3286274521297239</c:v>
                </c:pt>
                <c:pt idx="27">
                  <c:v>1.6189825354172034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C0-4807-B188-584C542862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0488608"/>
        <c:axId val="620490688"/>
      </c:lineChart>
      <c:catAx>
        <c:axId val="62048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620490688"/>
        <c:crosses val="autoZero"/>
        <c:auto val="1"/>
        <c:lblAlgn val="ctr"/>
        <c:lblOffset val="100"/>
        <c:noMultiLvlLbl val="0"/>
      </c:catAx>
      <c:valAx>
        <c:axId val="62049068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</a:t>
                </a:r>
                <a:r>
                  <a:rPr lang="el-GR"/>
                  <a:t>εργατικού</a:t>
                </a:r>
                <a:r>
                  <a:rPr lang="el-GR" baseline="0"/>
                  <a:t> δυναμικού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_-* #,##0.0_-;\-* #,##0.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62048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ΦΠΑ στην εστίαση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Ελλάδα!$F$13</c:f>
              <c:strCache>
                <c:ptCount val="1"/>
                <c:pt idx="0">
                  <c:v>ΦΠΑ εστίαση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20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Ελλάδα!$G$12:$O$12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2010</c:v>
                </c:pt>
                <c:pt idx="3">
                  <c:v>2010</c:v>
                </c:pt>
                <c:pt idx="4">
                  <c:v>2013</c:v>
                </c:pt>
                <c:pt idx="5">
                  <c:v>2015</c:v>
                </c:pt>
                <c:pt idx="6">
                  <c:v>2016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Ελλάδα!$G$13:$O$13</c:f>
              <c:numCache>
                <c:formatCode>0%</c:formatCode>
                <c:ptCount val="9"/>
                <c:pt idx="0">
                  <c:v>0.18</c:v>
                </c:pt>
                <c:pt idx="1">
                  <c:v>0.19</c:v>
                </c:pt>
                <c:pt idx="2">
                  <c:v>0.21</c:v>
                </c:pt>
                <c:pt idx="3">
                  <c:v>0.23</c:v>
                </c:pt>
                <c:pt idx="4">
                  <c:v>0.13</c:v>
                </c:pt>
                <c:pt idx="5">
                  <c:v>0.23</c:v>
                </c:pt>
                <c:pt idx="6">
                  <c:v>0.24</c:v>
                </c:pt>
                <c:pt idx="7">
                  <c:v>0.13</c:v>
                </c:pt>
                <c:pt idx="8">
                  <c:v>0.13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AE-4A3A-A6DD-5B46709845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7824447"/>
        <c:axId val="257822367"/>
      </c:lineChart>
      <c:catAx>
        <c:axId val="2578244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57822367"/>
        <c:crosses val="autoZero"/>
        <c:auto val="1"/>
        <c:lblAlgn val="ctr"/>
        <c:lblOffset val="100"/>
        <c:noMultiLvlLbl val="0"/>
      </c:catAx>
      <c:valAx>
        <c:axId val="25782236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%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57824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l-G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ΦΠΑ καταλυμάτων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>
        <c:manualLayout>
          <c:layoutTarget val="inner"/>
          <c:xMode val="edge"/>
          <c:yMode val="edge"/>
          <c:x val="0.17888559709094173"/>
          <c:y val="0.15602446052491889"/>
          <c:w val="0.79663038990045854"/>
          <c:h val="0.60637479335025501"/>
        </c:manualLayout>
      </c:layout>
      <c:lineChart>
        <c:grouping val="standard"/>
        <c:varyColors val="0"/>
        <c:ser>
          <c:idx val="0"/>
          <c:order val="0"/>
          <c:tx>
            <c:strRef>
              <c:f>Ελλάδα!$F$71</c:f>
              <c:strCache>
                <c:ptCount val="1"/>
                <c:pt idx="0">
                  <c:v>ΦΠΑ καταλυμάτων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ash"/>
            <c:size val="20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Ελλάδα!$G$69:$Q$70</c:f>
              <c:multiLvlStrCache>
                <c:ptCount val="11"/>
                <c:lvl>
                  <c:pt idx="0">
                    <c:v>Ιαν-04</c:v>
                  </c:pt>
                  <c:pt idx="1">
                    <c:v>Απρ-05</c:v>
                  </c:pt>
                  <c:pt idx="2">
                    <c:v>Μαρ-10</c:v>
                  </c:pt>
                  <c:pt idx="3">
                    <c:v>Ιουλ-10</c:v>
                  </c:pt>
                  <c:pt idx="4">
                    <c:v>Νοε-11</c:v>
                  </c:pt>
                  <c:pt idx="5">
                    <c:v>Αυγ-13</c:v>
                  </c:pt>
                  <c:pt idx="6">
                    <c:v>Ιουλ-15</c:v>
                  </c:pt>
                  <c:pt idx="7">
                    <c:v>Οκτ-15</c:v>
                  </c:pt>
                  <c:pt idx="8">
                    <c:v>Ιουν-16</c:v>
                  </c:pt>
                  <c:pt idx="9">
                    <c:v>Μαϊ-19</c:v>
                  </c:pt>
                  <c:pt idx="10">
                    <c:v>Ιουν-20</c:v>
                  </c:pt>
                </c:lvl>
                <c:lvl>
                  <c:pt idx="0">
                    <c:v>2004</c:v>
                  </c:pt>
                  <c:pt idx="1">
                    <c:v>2005</c:v>
                  </c:pt>
                  <c:pt idx="2">
                    <c:v>2010</c:v>
                  </c:pt>
                  <c:pt idx="4">
                    <c:v>2011</c:v>
                  </c:pt>
                  <c:pt idx="5">
                    <c:v>2013</c:v>
                  </c:pt>
                  <c:pt idx="6">
                    <c:v>2015</c:v>
                  </c:pt>
                  <c:pt idx="8">
                    <c:v>2016</c:v>
                  </c:pt>
                  <c:pt idx="9">
                    <c:v>2019</c:v>
                  </c:pt>
                  <c:pt idx="10">
                    <c:v>2020</c:v>
                  </c:pt>
                </c:lvl>
              </c:multiLvlStrCache>
            </c:multiLvlStrRef>
          </c:cat>
          <c:val>
            <c:numRef>
              <c:f>Ελλάδα!$G$71:$Q$71</c:f>
              <c:numCache>
                <c:formatCode>0.0%</c:formatCode>
                <c:ptCount val="11"/>
                <c:pt idx="0">
                  <c:v>0.08</c:v>
                </c:pt>
                <c:pt idx="1">
                  <c:v>0.09</c:v>
                </c:pt>
                <c:pt idx="2">
                  <c:v>0.1</c:v>
                </c:pt>
                <c:pt idx="3">
                  <c:v>0.11</c:v>
                </c:pt>
                <c:pt idx="4">
                  <c:v>0.13</c:v>
                </c:pt>
                <c:pt idx="5">
                  <c:v>6.5000000000000002E-2</c:v>
                </c:pt>
                <c:pt idx="6">
                  <c:v>0.06</c:v>
                </c:pt>
                <c:pt idx="7" formatCode="0%">
                  <c:v>0.13</c:v>
                </c:pt>
                <c:pt idx="8">
                  <c:v>0.13</c:v>
                </c:pt>
                <c:pt idx="9">
                  <c:v>0.13</c:v>
                </c:pt>
                <c:pt idx="10">
                  <c:v>0.13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38-4AF2-8B22-09A66894F2E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57824447"/>
        <c:axId val="257822367"/>
      </c:lineChart>
      <c:catAx>
        <c:axId val="2578244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57822367"/>
        <c:crosses val="autoZero"/>
        <c:auto val="1"/>
        <c:lblAlgn val="ctr"/>
        <c:lblOffset val="100"/>
        <c:noMultiLvlLbl val="0"/>
      </c:catAx>
      <c:valAx>
        <c:axId val="25782236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%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57824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l-G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6"/>
          <c:order val="0"/>
          <c:tx>
            <c:strRef>
              <c:f>Έσοδα!$D$12</c:f>
              <c:strCache>
                <c:ptCount val="1"/>
                <c:pt idx="0">
                  <c:v>ΦΠΑ στην HORECA*</c:v>
                </c:pt>
              </c:strCache>
            </c:strRef>
          </c:tx>
          <c:spPr>
            <a:solidFill>
              <a:schemeClr val="accent6">
                <a:shade val="61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Έσοδα!$F$5:$I$5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Έσοδα!$F$12:$I$12</c:f>
              <c:numCache>
                <c:formatCode>_-* #,##0_-;\-* #,##0_-;_-* "-"??_-;_-@_-</c:formatCode>
                <c:ptCount val="4"/>
                <c:pt idx="0">
                  <c:v>2355259766.17132</c:v>
                </c:pt>
                <c:pt idx="1">
                  <c:v>1048701840.0171382</c:v>
                </c:pt>
                <c:pt idx="2">
                  <c:v>1539277939.5667326</c:v>
                </c:pt>
                <c:pt idx="3">
                  <c:v>2287645914.8000002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15-4E05-8C33-E54E3D44E8F4}"/>
            </c:ext>
          </c:extLst>
        </c:ser>
        <c:ser>
          <c:idx val="0"/>
          <c:order val="1"/>
          <c:tx>
            <c:strRef>
              <c:f>Έσοδα!$D$6</c:f>
              <c:strCache>
                <c:ptCount val="1"/>
                <c:pt idx="0">
                  <c:v>ΦΠΑ στην αιθυλική αλκοόλη</c:v>
                </c:pt>
              </c:strCache>
            </c:strRef>
          </c:tx>
          <c:spPr>
            <a:solidFill>
              <a:schemeClr val="accent6">
                <a:tint val="4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Έσοδα!$F$5:$I$5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Έσοδα!$F$6:$I$6</c:f>
              <c:numCache>
                <c:formatCode>_-* #,##0_-;\-* #,##0_-;_-* "-"??_-;_-@_-</c:formatCode>
                <c:ptCount val="4"/>
                <c:pt idx="0">
                  <c:v>255640881.06999996</c:v>
                </c:pt>
                <c:pt idx="1">
                  <c:v>181630469.14000005</c:v>
                </c:pt>
                <c:pt idx="2">
                  <c:v>247374466.23000002</c:v>
                </c:pt>
                <c:pt idx="3">
                  <c:v>280010759.60000002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15-4E05-8C33-E54E3D44E8F4}"/>
            </c:ext>
          </c:extLst>
        </c:ser>
        <c:ser>
          <c:idx val="1"/>
          <c:order val="2"/>
          <c:tx>
            <c:strRef>
              <c:f>Έσοδα!$D$7</c:f>
              <c:strCache>
                <c:ptCount val="1"/>
                <c:pt idx="0">
                  <c:v>ΕΦΚ αιθυλικής αλκοόλης και αλκοολούχων προϊόντων</c:v>
                </c:pt>
              </c:strCache>
            </c:strRef>
          </c:tx>
          <c:spPr>
            <a:solidFill>
              <a:schemeClr val="accent6">
                <a:tint val="62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Έσοδα!$F$5:$I$5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Έσοδα!$F$7:$I$7</c:f>
              <c:numCache>
                <c:formatCode>_-* #,##0_-;\-* #,##0_-;_-* "-"??_-;_-@_-</c:formatCode>
                <c:ptCount val="4"/>
                <c:pt idx="0">
                  <c:v>290510566.87</c:v>
                </c:pt>
                <c:pt idx="1">
                  <c:v>209054651.74000001</c:v>
                </c:pt>
                <c:pt idx="2">
                  <c:v>265856953.55000001</c:v>
                </c:pt>
                <c:pt idx="3">
                  <c:v>335382893.25999999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15-4E05-8C33-E54E3D44E8F4}"/>
            </c:ext>
          </c:extLst>
        </c:ser>
        <c:ser>
          <c:idx val="2"/>
          <c:order val="3"/>
          <c:tx>
            <c:strRef>
              <c:f>Έσοδα!$D$8</c:f>
              <c:strCache>
                <c:ptCount val="1"/>
                <c:pt idx="0">
                  <c:v>ΕΦΚ στη μπύρα</c:v>
                </c:pt>
              </c:strCache>
            </c:strRef>
          </c:tx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Έσοδα!$F$5:$I$5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Έσοδα!$F$8:$I$8</c:f>
              <c:numCache>
                <c:formatCode>_-* #,##0_-;\-* #,##0_-;_-* "-"??_-;_-@_-</c:formatCode>
                <c:ptCount val="4"/>
                <c:pt idx="0">
                  <c:v>197563304.16</c:v>
                </c:pt>
                <c:pt idx="1">
                  <c:v>153463495.97999999</c:v>
                </c:pt>
                <c:pt idx="2">
                  <c:v>170247647.46999997</c:v>
                </c:pt>
                <c:pt idx="3">
                  <c:v>189678128.91999999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15-4E05-8C33-E54E3D44E8F4}"/>
            </c:ext>
          </c:extLst>
        </c:ser>
        <c:ser>
          <c:idx val="3"/>
          <c:order val="4"/>
          <c:tx>
            <c:strRef>
              <c:f>Έσοδα!$D$9</c:f>
              <c:strCache>
                <c:ptCount val="1"/>
                <c:pt idx="0">
                  <c:v>ΕΦΚ στο κρασί</c:v>
                </c:pt>
              </c:strCache>
            </c:strRef>
          </c:tx>
          <c:spPr>
            <a:solidFill>
              <a:schemeClr val="accent6">
                <a:tint val="93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Έσοδα!$F$5:$I$5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Έσοδα!$F$9:$I$9</c:f>
              <c:numCache>
                <c:formatCode>_-* #,##0_-;\-* #,##0_-;_-* "-"??_-;_-@_-</c:formatCode>
                <c:ptCount val="4"/>
                <c:pt idx="0">
                  <c:v>4050184.1399999997</c:v>
                </c:pt>
                <c:pt idx="1">
                  <c:v>742495.91999999993</c:v>
                </c:pt>
                <c:pt idx="2">
                  <c:v>881214.45000000007</c:v>
                </c:pt>
                <c:pt idx="3">
                  <c:v>1172721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15-4E05-8C33-E54E3D44E8F4}"/>
            </c:ext>
          </c:extLst>
        </c:ser>
        <c:ser>
          <c:idx val="4"/>
          <c:order val="5"/>
          <c:tx>
            <c:strRef>
              <c:f>Έσοδα!$D$10</c:f>
              <c:strCache>
                <c:ptCount val="1"/>
                <c:pt idx="0">
                  <c:v>Φόρος κατανάλωσης στον καφέ</c:v>
                </c:pt>
              </c:strCache>
            </c:strRef>
          </c:tx>
          <c:spPr>
            <a:solidFill>
              <a:schemeClr val="accent6">
                <a:shade val="92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Έσοδα!$F$5:$I$5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Έσοδα!$F$10:$I$10</c:f>
              <c:numCache>
                <c:formatCode>_-* #,##0_-;\-* #,##0_-;_-* "-"??_-;_-@_-</c:formatCode>
                <c:ptCount val="4"/>
                <c:pt idx="0">
                  <c:v>135699831.38999999</c:v>
                </c:pt>
                <c:pt idx="1">
                  <c:v>127515290.99000001</c:v>
                </c:pt>
                <c:pt idx="2">
                  <c:v>136724327.53999999</c:v>
                </c:pt>
                <c:pt idx="3">
                  <c:v>136068191.48000002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15-4E05-8C33-E54E3D44E8F4}"/>
            </c:ext>
          </c:extLst>
        </c:ser>
        <c:ser>
          <c:idx val="5"/>
          <c:order val="6"/>
          <c:tx>
            <c:strRef>
              <c:f>Έσοδα!$D$11</c:f>
              <c:strCache>
                <c:ptCount val="1"/>
                <c:pt idx="0">
                  <c:v>Φόρος στη Διαμονή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Έσοδα!$F$5:$I$5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Έσοδα!$F$11:$I$11</c:f>
              <c:numCache>
                <c:formatCode>_-* #,##0_-;\-* #,##0_-;_-* "-"??_-;_-@_-</c:formatCode>
                <c:ptCount val="4"/>
                <c:pt idx="0">
                  <c:v>133568301.69999999</c:v>
                </c:pt>
                <c:pt idx="1">
                  <c:v>41904947.93</c:v>
                </c:pt>
                <c:pt idx="2">
                  <c:v>68904092.010000005</c:v>
                </c:pt>
                <c:pt idx="3">
                  <c:v>136768856.23000002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015-4E05-8C33-E54E3D44E8F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100"/>
        <c:axId val="1164601631"/>
        <c:axId val="1164599135"/>
      </c:barChart>
      <c:lineChart>
        <c:grouping val="standard"/>
        <c:varyColors val="0"/>
        <c:ser>
          <c:idx val="7"/>
          <c:order val="7"/>
          <c:tx>
            <c:strRef>
              <c:f>Έσοδα!$D$13</c:f>
              <c:strCache>
                <c:ptCount val="1"/>
                <c:pt idx="0">
                  <c:v>Σύνολο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shade val="45000"/>
                </a:schemeClr>
              </a:solidFill>
              <a:ln w="9525">
                <a:solidFill>
                  <a:schemeClr val="accent6">
                    <a:shade val="45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Έσοδα!$F$5:$I$5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Έσοδα!$F$13:$I$13</c:f>
              <c:numCache>
                <c:formatCode>_-* #,##0_-;\-* #,##0_-;_-* "-"??_-;_-@_-</c:formatCode>
                <c:ptCount val="4"/>
                <c:pt idx="0">
                  <c:v>3372292835.5013199</c:v>
                </c:pt>
                <c:pt idx="1">
                  <c:v>1763013191.7171383</c:v>
                </c:pt>
                <c:pt idx="2">
                  <c:v>2429266640.8167324</c:v>
                </c:pt>
                <c:pt idx="3">
                  <c:v>3366727465.29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015-4E05-8C33-E54E3D44E8F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64601631"/>
        <c:axId val="1164599135"/>
      </c:lineChart>
      <c:catAx>
        <c:axId val="1164601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64599135"/>
        <c:crosses val="autoZero"/>
        <c:auto val="1"/>
        <c:lblAlgn val="ctr"/>
        <c:lblOffset val="100"/>
        <c:noMultiLvlLbl val="0"/>
      </c:catAx>
      <c:valAx>
        <c:axId val="116459913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εκ. ευρώ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64601631"/>
        <c:crosses val="autoZero"/>
        <c:crossBetween val="between"/>
        <c:dispUnits>
          <c:builtInUnit val="millions"/>
        </c:dispUnits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l-G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'Sheet2 (2)'!$B$8</c:f>
              <c:strCache>
                <c:ptCount val="1"/>
                <c:pt idx="0">
                  <c:v>Ξενοδοχεία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6B-4136-B63E-4BC373EE56F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'Sheet2 (2)'!$A$9:$A$15</c:f>
              <c:strCache>
                <c:ptCount val="7"/>
                <c:pt idx="0">
                  <c:v>Πορτογαλία</c:v>
                </c:pt>
                <c:pt idx="1">
                  <c:v>Μάλτα</c:v>
                </c:pt>
                <c:pt idx="2">
                  <c:v>Κύπρος</c:v>
                </c:pt>
                <c:pt idx="3">
                  <c:v>Ισπανία</c:v>
                </c:pt>
                <c:pt idx="4">
                  <c:v>Γαλλία</c:v>
                </c:pt>
                <c:pt idx="5">
                  <c:v>Ιταλία</c:v>
                </c:pt>
                <c:pt idx="6">
                  <c:v>Ελλάδα</c:v>
                </c:pt>
              </c:strCache>
            </c:strRef>
          </c:cat>
          <c:val>
            <c:numRef>
              <c:f>'Sheet2 (2)'!$B$9:$B$15</c:f>
              <c:numCache>
                <c:formatCode>_-* #,##0.0_-;\-* #,##0.0_-;_-* "-"??_-;_-@_-</c:formatCode>
                <c:ptCount val="7"/>
                <c:pt idx="0">
                  <c:v>6</c:v>
                </c:pt>
                <c:pt idx="1">
                  <c:v>7</c:v>
                </c:pt>
                <c:pt idx="2">
                  <c:v>9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6B-4136-B63E-4BC373EE56F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6"/>
        <c:axId val="410528368"/>
        <c:axId val="410523792"/>
      </c:barChart>
      <c:catAx>
        <c:axId val="410528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10523792"/>
        <c:crosses val="autoZero"/>
        <c:auto val="1"/>
        <c:lblAlgn val="ctr"/>
        <c:lblOffset val="100"/>
        <c:noMultiLvlLbl val="0"/>
      </c:catAx>
      <c:valAx>
        <c:axId val="4105237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%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10528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l-GR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'Sheet2 (2)'!$F$8</c:f>
              <c:strCache>
                <c:ptCount val="1"/>
                <c:pt idx="0">
                  <c:v>Εστιατόρια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DD-49BE-9FFF-BB7CD5B0D61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'Sheet2 (2)'!$E$9:$E$15</c:f>
              <c:strCache>
                <c:ptCount val="7"/>
                <c:pt idx="0">
                  <c:v>Κύπρος</c:v>
                </c:pt>
                <c:pt idx="1">
                  <c:v>Ισπανία</c:v>
                </c:pt>
                <c:pt idx="2">
                  <c:v>Γαλλία</c:v>
                </c:pt>
                <c:pt idx="3">
                  <c:v>Ιταλία</c:v>
                </c:pt>
                <c:pt idx="4">
                  <c:v>Ελλάδα</c:v>
                </c:pt>
                <c:pt idx="5">
                  <c:v>Πορτογαλία</c:v>
                </c:pt>
                <c:pt idx="6">
                  <c:v>Μάλτα</c:v>
                </c:pt>
              </c:strCache>
            </c:strRef>
          </c:cat>
          <c:val>
            <c:numRef>
              <c:f>'Sheet2 (2)'!$F$9:$F$15</c:f>
              <c:numCache>
                <c:formatCode>General</c:formatCode>
                <c:ptCount val="7"/>
                <c:pt idx="0">
                  <c:v>9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13</c:v>
                </c:pt>
                <c:pt idx="5">
                  <c:v>13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DD-49BE-9FFF-BB7CD5B0D61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6"/>
        <c:axId val="410528368"/>
        <c:axId val="410523792"/>
      </c:barChart>
      <c:catAx>
        <c:axId val="410528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10523792"/>
        <c:crosses val="autoZero"/>
        <c:auto val="1"/>
        <c:lblAlgn val="ctr"/>
        <c:lblOffset val="100"/>
        <c:noMultiLvlLbl val="0"/>
      </c:catAx>
      <c:valAx>
        <c:axId val="4105237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%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10528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l-GR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'Sheet2 (2)'!$L$8</c:f>
              <c:strCache>
                <c:ptCount val="1"/>
                <c:pt idx="0">
                  <c:v>Μπαρ - Καφέ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E71-48FC-B68A-DAB2C098F9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'Sheet2 (2)'!$K$9:$K$15</c:f>
              <c:strCache>
                <c:ptCount val="7"/>
                <c:pt idx="0">
                  <c:v>Ισπανία</c:v>
                </c:pt>
                <c:pt idx="1">
                  <c:v>Γαλλία</c:v>
                </c:pt>
                <c:pt idx="2">
                  <c:v>Ιταλία</c:v>
                </c:pt>
                <c:pt idx="3">
                  <c:v>Μάλτα</c:v>
                </c:pt>
                <c:pt idx="4">
                  <c:v>Κύπρος*</c:v>
                </c:pt>
                <c:pt idx="5">
                  <c:v>Πορτογαλία</c:v>
                </c:pt>
                <c:pt idx="6">
                  <c:v>Ελλάδα</c:v>
                </c:pt>
              </c:strCache>
            </c:strRef>
          </c:cat>
          <c:val>
            <c:numRef>
              <c:f>'Sheet2 (2)'!$L$9:$L$15</c:f>
              <c:numCache>
                <c:formatCode>_-* #,##0_-;\-* #,##0_-;_-* "-"??_-;_-@_-</c:formatCode>
                <c:ptCount val="7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18</c:v>
                </c:pt>
                <c:pt idx="4">
                  <c:v>19</c:v>
                </c:pt>
                <c:pt idx="5">
                  <c:v>23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71-48FC-B68A-DAB2C098F9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6"/>
        <c:axId val="410528368"/>
        <c:axId val="410523792"/>
      </c:barChart>
      <c:catAx>
        <c:axId val="410528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10523792"/>
        <c:crosses val="autoZero"/>
        <c:auto val="1"/>
        <c:lblAlgn val="ctr"/>
        <c:lblOffset val="100"/>
        <c:noMultiLvlLbl val="0"/>
      </c:catAx>
      <c:valAx>
        <c:axId val="4105237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%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10528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l-GR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7373398178169"/>
          <c:y val="4.0866050856081505E-2"/>
          <c:w val="0.7654365446966187"/>
          <c:h val="0.8575602617467752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Excise_EU!$P$20</c:f>
              <c:strCache>
                <c:ptCount val="1"/>
                <c:pt idx="0">
                  <c:v>ΕΦΚ (€/100 λίτρα αιθυλικής αλκοόλης) Αλκοολούχα ποτά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3CA-47B9-BCFF-5D1AACFF00C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Excise_EU!$O$21:$O$27</c:f>
              <c:strCache>
                <c:ptCount val="7"/>
                <c:pt idx="0">
                  <c:v>Κύπρος</c:v>
                </c:pt>
                <c:pt idx="1">
                  <c:v>Ισπανία</c:v>
                </c:pt>
                <c:pt idx="2">
                  <c:v>Ιταλία</c:v>
                </c:pt>
                <c:pt idx="3">
                  <c:v>Μάλτα</c:v>
                </c:pt>
                <c:pt idx="4">
                  <c:v>Πορτογαλία</c:v>
                </c:pt>
                <c:pt idx="5">
                  <c:v>Γαλλία</c:v>
                </c:pt>
                <c:pt idx="6">
                  <c:v>Ελλάδα</c:v>
                </c:pt>
              </c:strCache>
            </c:strRef>
          </c:cat>
          <c:val>
            <c:numRef>
              <c:f>Excise_EU!$P$21:$P$27</c:f>
              <c:numCache>
                <c:formatCode>0</c:formatCode>
                <c:ptCount val="7"/>
                <c:pt idx="0" formatCode="#,##0">
                  <c:v>957</c:v>
                </c:pt>
                <c:pt idx="1">
                  <c:v>958.94</c:v>
                </c:pt>
                <c:pt idx="2" formatCode="#,##0">
                  <c:v>1035.52</c:v>
                </c:pt>
                <c:pt idx="3" formatCode="#,##0">
                  <c:v>1360</c:v>
                </c:pt>
                <c:pt idx="4" formatCode="#,##0">
                  <c:v>1387</c:v>
                </c:pt>
                <c:pt idx="5" formatCode="#,##0">
                  <c:v>1806</c:v>
                </c:pt>
                <c:pt idx="6" formatCode="#,##0">
                  <c:v>2550.35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CA-47B9-BCFF-5D1AACFF00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4"/>
        <c:axId val="195010224"/>
        <c:axId val="279491088"/>
      </c:barChart>
      <c:catAx>
        <c:axId val="195010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79491088"/>
        <c:crosses val="autoZero"/>
        <c:auto val="1"/>
        <c:lblAlgn val="ctr"/>
        <c:lblOffset val="100"/>
        <c:noMultiLvlLbl val="0"/>
      </c:catAx>
      <c:valAx>
        <c:axId val="2794910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ευρώ / 100 λίτρα αιθυλικής αλκοόλης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95010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Μεταβολή ΔΤΚ (Ιαν 2021 - Δεκ 2022)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[Prices_eurostat.xlsx]Data!$AA$59</c:f>
              <c:strCache>
                <c:ptCount val="1"/>
                <c:pt idx="0">
                  <c:v>Ελλάδα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FB6-43E2-9991-F7B19F2E8FB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[Prices_eurostat.xlsx]Data!$Z$60:$Z$66</c:f>
              <c:strCache>
                <c:ptCount val="7"/>
                <c:pt idx="0">
                  <c:v>Γενικός Πληθωρισμός</c:v>
                </c:pt>
                <c:pt idx="1">
                  <c:v>Φαγητό</c:v>
                </c:pt>
                <c:pt idx="2">
                  <c:v>Καφές</c:v>
                </c:pt>
                <c:pt idx="3">
                  <c:v>Αναψυκτικά</c:v>
                </c:pt>
                <c:pt idx="4">
                  <c:v>Αλκοολούχα</c:v>
                </c:pt>
                <c:pt idx="5">
                  <c:v>Ηλεκτρισμός</c:v>
                </c:pt>
                <c:pt idx="6">
                  <c:v>Εστίαση και Ξενοδοχεία</c:v>
                </c:pt>
              </c:strCache>
            </c:strRef>
          </c:cat>
          <c:val>
            <c:numRef>
              <c:f>[Prices_eurostat.xlsx]Data!$AA$60:$AA$66</c:f>
              <c:numCache>
                <c:formatCode>0.0%</c:formatCode>
                <c:ptCount val="7"/>
                <c:pt idx="0">
                  <c:v>0.1371975806451613</c:v>
                </c:pt>
                <c:pt idx="1">
                  <c:v>0.20706323369833268</c:v>
                </c:pt>
                <c:pt idx="2">
                  <c:v>0.17113402061855654</c:v>
                </c:pt>
                <c:pt idx="3">
                  <c:v>8.6749788672865424E-2</c:v>
                </c:pt>
                <c:pt idx="4">
                  <c:v>3.6494252873563005E-2</c:v>
                </c:pt>
                <c:pt idx="5">
                  <c:v>0.43625498007968133</c:v>
                </c:pt>
                <c:pt idx="6">
                  <c:v>0.10608108108108127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B6-43E2-9991-F7B19F2E8F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7"/>
        <c:axId val="862818527"/>
        <c:axId val="862829759"/>
      </c:barChart>
      <c:catAx>
        <c:axId val="86281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862829759"/>
        <c:crosses val="autoZero"/>
        <c:auto val="1"/>
        <c:lblAlgn val="ctr"/>
        <c:lblOffset val="100"/>
        <c:noMultiLvlLbl val="0"/>
      </c:catAx>
      <c:valAx>
        <c:axId val="86282975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% μεταβολή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86281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l-G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Μεταβολή Δείκτη Μισθωμάτων Καταστημάτων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Sheet1!$L$49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Sheet1!$M$48:$P$48</c:f>
              <c:strCache>
                <c:ptCount val="4"/>
                <c:pt idx="0">
                  <c:v>Σύνολο</c:v>
                </c:pt>
                <c:pt idx="1">
                  <c:v>Αθήνα</c:v>
                </c:pt>
                <c:pt idx="2">
                  <c:v>Θεσσαλονίκη</c:v>
                </c:pt>
                <c:pt idx="3">
                  <c:v>Υπόλοιπη Ελλάδα</c:v>
                </c:pt>
              </c:strCache>
            </c:strRef>
          </c:cat>
          <c:val>
            <c:numRef>
              <c:f>Sheet1!$M$49:$P$49</c:f>
              <c:numCache>
                <c:formatCode>0.0%</c:formatCode>
                <c:ptCount val="4"/>
                <c:pt idx="0">
                  <c:v>9.7165991902832261E-3</c:v>
                </c:pt>
                <c:pt idx="1">
                  <c:v>-8.1433224755700362E-4</c:v>
                </c:pt>
                <c:pt idx="2">
                  <c:v>7.5642965204236745E-3</c:v>
                </c:pt>
                <c:pt idx="3">
                  <c:v>2.9508196721311331E-2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BE-44A9-818F-851B48018520}"/>
            </c:ext>
          </c:extLst>
        </c:ser>
        <c:ser>
          <c:idx val="1"/>
          <c:order val="1"/>
          <c:tx>
            <c:strRef>
              <c:f>Sheet1!$L$50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6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Sheet1!$M$48:$P$48</c:f>
              <c:strCache>
                <c:ptCount val="4"/>
                <c:pt idx="0">
                  <c:v>Σύνολο</c:v>
                </c:pt>
                <c:pt idx="1">
                  <c:v>Αθήνα</c:v>
                </c:pt>
                <c:pt idx="2">
                  <c:v>Θεσσαλονίκη</c:v>
                </c:pt>
                <c:pt idx="3">
                  <c:v>Υπόλοιπη Ελλάδα</c:v>
                </c:pt>
              </c:strCache>
            </c:strRef>
          </c:cat>
          <c:val>
            <c:numRef>
              <c:f>Sheet1!$M$50:$P$50</c:f>
              <c:numCache>
                <c:formatCode>0.0%</c:formatCode>
                <c:ptCount val="4"/>
                <c:pt idx="0">
                  <c:v>-9.6230954290296156E-3</c:v>
                </c:pt>
                <c:pt idx="1">
                  <c:v>-1.7929910350448219E-2</c:v>
                </c:pt>
                <c:pt idx="2">
                  <c:v>-6.0060060060058706E-3</c:v>
                </c:pt>
                <c:pt idx="3">
                  <c:v>1.5923566878981443E-3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BE-44A9-818F-851B48018520}"/>
            </c:ext>
          </c:extLst>
        </c:ser>
        <c:ser>
          <c:idx val="2"/>
          <c:order val="2"/>
          <c:tx>
            <c:strRef>
              <c:f>Sheet1!$L$51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Sheet1!$M$48:$P$48</c:f>
              <c:strCache>
                <c:ptCount val="4"/>
                <c:pt idx="0">
                  <c:v>Σύνολο</c:v>
                </c:pt>
                <c:pt idx="1">
                  <c:v>Αθήνα</c:v>
                </c:pt>
                <c:pt idx="2">
                  <c:v>Θεσσαλονίκη</c:v>
                </c:pt>
                <c:pt idx="3">
                  <c:v>Υπόλοιπη Ελλάδα</c:v>
                </c:pt>
              </c:strCache>
            </c:strRef>
          </c:cat>
          <c:val>
            <c:numRef>
              <c:f>Sheet1!$M$51:$P$51</c:f>
              <c:numCache>
                <c:formatCode>0.0%</c:formatCode>
                <c:ptCount val="4"/>
                <c:pt idx="0">
                  <c:v>1.0526315789473717E-2</c:v>
                </c:pt>
                <c:pt idx="1">
                  <c:v>1.1618257261410747E-2</c:v>
                </c:pt>
                <c:pt idx="2">
                  <c:v>9.8187311178246084E-3</c:v>
                </c:pt>
                <c:pt idx="3">
                  <c:v>7.9491255961845475E-3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BE-44A9-818F-851B48018520}"/>
            </c:ext>
          </c:extLst>
        </c:ser>
        <c:ser>
          <c:idx val="3"/>
          <c:order val="3"/>
          <c:tx>
            <c:strRef>
              <c:f>Sheet1!$L$52</c:f>
              <c:strCache>
                <c:ptCount val="1"/>
                <c:pt idx="0">
                  <c:v>2022*</c:v>
                </c:pt>
              </c:strCache>
            </c:strRef>
          </c:tx>
          <c:spPr>
            <a:solidFill>
              <a:schemeClr val="accent6">
                <a:shade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Sheet1!$M$48:$P$48</c:f>
              <c:strCache>
                <c:ptCount val="4"/>
                <c:pt idx="0">
                  <c:v>Σύνολο</c:v>
                </c:pt>
                <c:pt idx="1">
                  <c:v>Αθήνα</c:v>
                </c:pt>
                <c:pt idx="2">
                  <c:v>Θεσσαλονίκη</c:v>
                </c:pt>
                <c:pt idx="3">
                  <c:v>Υπόλοιπη Ελλάδα</c:v>
                </c:pt>
              </c:strCache>
            </c:strRef>
          </c:cat>
          <c:val>
            <c:numRef>
              <c:f>Sheet1!$M$52:$P$52</c:f>
              <c:numCache>
                <c:formatCode>0.0%</c:formatCode>
                <c:ptCount val="4"/>
                <c:pt idx="0">
                  <c:v>3.8709677419354938E-2</c:v>
                </c:pt>
                <c:pt idx="1">
                  <c:v>3.4768211920529923E-2</c:v>
                </c:pt>
                <c:pt idx="2">
                  <c:v>3.4638554216867457E-2</c:v>
                </c:pt>
                <c:pt idx="3">
                  <c:v>5.0713153724247118E-2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BE-44A9-818F-851B480185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0310799"/>
        <c:axId val="1750285423"/>
      </c:barChart>
      <c:catAx>
        <c:axId val="1750310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750285423"/>
        <c:crosses val="autoZero"/>
        <c:auto val="1"/>
        <c:lblAlgn val="ctr"/>
        <c:lblOffset val="100"/>
        <c:noMultiLvlLbl val="0"/>
      </c:catAx>
      <c:valAx>
        <c:axId val="175028542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% μεταβολή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750310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l-G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Sheet1!$H$143</c:f>
              <c:strCache>
                <c:ptCount val="1"/>
                <c:pt idx="0">
                  <c:v>Δείκτης Μισθολογικού Κόστους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Sheet1!$F$152:$G$158</c:f>
              <c:multiLvlStrCache>
                <c:ptCount val="7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</c:lvl>
                <c:lvl>
                  <c:pt idx="0">
                    <c:v>2021</c:v>
                  </c:pt>
                  <c:pt idx="4">
                    <c:v>2022</c:v>
                  </c:pt>
                </c:lvl>
              </c:multiLvlStrCache>
            </c:multiLvlStrRef>
          </c:cat>
          <c:val>
            <c:numRef>
              <c:f>Sheet1!$H$152:$H$158</c:f>
              <c:numCache>
                <c:formatCode>0.0%</c:formatCode>
                <c:ptCount val="7"/>
                <c:pt idx="0">
                  <c:v>6.4853556485355623E-2</c:v>
                </c:pt>
                <c:pt idx="1">
                  <c:v>2.1043000914912957E-2</c:v>
                </c:pt>
                <c:pt idx="2">
                  <c:v>-3.1858407079645934E-2</c:v>
                </c:pt>
                <c:pt idx="3">
                  <c:v>-1.3234077750206907E-2</c:v>
                </c:pt>
                <c:pt idx="4">
                  <c:v>-1.7681728880157177E-2</c:v>
                </c:pt>
                <c:pt idx="5">
                  <c:v>7.1684587813620748E-3</c:v>
                </c:pt>
                <c:pt idx="6">
                  <c:v>0.11608775137111516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99-4521-B245-84152D81803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62844543"/>
        <c:axId val="862859519"/>
      </c:barChart>
      <c:catAx>
        <c:axId val="862844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862859519"/>
        <c:crosses val="autoZero"/>
        <c:auto val="1"/>
        <c:lblAlgn val="ctr"/>
        <c:lblOffset val="100"/>
        <c:noMultiLvlLbl val="0"/>
      </c:catAx>
      <c:valAx>
        <c:axId val="86285951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% ετήσια μεταβολή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8628445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l-G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Μέση τιμή ηλεκτρικής ενέργειας για μη οικιακούς καταναλωτές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'Sheet 4'!$Q$15</c:f>
              <c:strCache>
                <c:ptCount val="1"/>
                <c:pt idx="0">
                  <c:v>Έως 20 ΜWh</c:v>
                </c:pt>
              </c:strCache>
            </c:strRef>
          </c:tx>
          <c:spPr>
            <a:ln w="28575" cap="rnd">
              <a:solidFill>
                <a:schemeClr val="accent6">
                  <a:tint val="54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'Sheet 4'!$H$12:$P$12</c:f>
              <c:strCache>
                <c:ptCount val="9"/>
                <c:pt idx="0">
                  <c:v>2018-S1</c:v>
                </c:pt>
                <c:pt idx="1">
                  <c:v>2018-S2</c:v>
                </c:pt>
                <c:pt idx="2">
                  <c:v>2019-S1</c:v>
                </c:pt>
                <c:pt idx="3">
                  <c:v>2019-S2</c:v>
                </c:pt>
                <c:pt idx="4">
                  <c:v>2020-S1</c:v>
                </c:pt>
                <c:pt idx="5">
                  <c:v>2020-S2</c:v>
                </c:pt>
                <c:pt idx="6">
                  <c:v>2021-S1</c:v>
                </c:pt>
                <c:pt idx="7">
                  <c:v>2021-S2</c:v>
                </c:pt>
                <c:pt idx="8">
                  <c:v>2022-S1</c:v>
                </c:pt>
              </c:strCache>
            </c:strRef>
          </c:cat>
          <c:val>
            <c:numRef>
              <c:f>'Sheet 4'!$H$15:$P$15</c:f>
              <c:numCache>
                <c:formatCode>#,##0.##########</c:formatCode>
                <c:ptCount val="9"/>
                <c:pt idx="0">
                  <c:v>0.17469999999999999</c:v>
                </c:pt>
                <c:pt idx="1">
                  <c:v>0.17349999999999999</c:v>
                </c:pt>
                <c:pt idx="2">
                  <c:v>0.1716</c:v>
                </c:pt>
                <c:pt idx="3">
                  <c:v>0.16850000000000001</c:v>
                </c:pt>
                <c:pt idx="4">
                  <c:v>0.1661</c:v>
                </c:pt>
                <c:pt idx="5">
                  <c:v>0.1706</c:v>
                </c:pt>
                <c:pt idx="6">
                  <c:v>0.18340000000000001</c:v>
                </c:pt>
                <c:pt idx="7">
                  <c:v>0.25180000000000002</c:v>
                </c:pt>
                <c:pt idx="8">
                  <c:v>0.3347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0D-4FAF-A850-6EABF37D0F55}"/>
            </c:ext>
          </c:extLst>
        </c:ser>
        <c:ser>
          <c:idx val="1"/>
          <c:order val="1"/>
          <c:tx>
            <c:strRef>
              <c:f>'Sheet 4'!$Q$16</c:f>
              <c:strCache>
                <c:ptCount val="1"/>
                <c:pt idx="0">
                  <c:v>20-500 MWh</c:v>
                </c:pt>
              </c:strCache>
            </c:strRef>
          </c:tx>
          <c:spPr>
            <a:ln w="28575" cap="rnd">
              <a:solidFill>
                <a:schemeClr val="accent6">
                  <a:tint val="77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'Sheet 4'!$H$12:$P$12</c:f>
              <c:strCache>
                <c:ptCount val="9"/>
                <c:pt idx="0">
                  <c:v>2018-S1</c:v>
                </c:pt>
                <c:pt idx="1">
                  <c:v>2018-S2</c:v>
                </c:pt>
                <c:pt idx="2">
                  <c:v>2019-S1</c:v>
                </c:pt>
                <c:pt idx="3">
                  <c:v>2019-S2</c:v>
                </c:pt>
                <c:pt idx="4">
                  <c:v>2020-S1</c:v>
                </c:pt>
                <c:pt idx="5">
                  <c:v>2020-S2</c:v>
                </c:pt>
                <c:pt idx="6">
                  <c:v>2021-S1</c:v>
                </c:pt>
                <c:pt idx="7">
                  <c:v>2021-S2</c:v>
                </c:pt>
                <c:pt idx="8">
                  <c:v>2022-S1</c:v>
                </c:pt>
              </c:strCache>
            </c:strRef>
          </c:cat>
          <c:val>
            <c:numRef>
              <c:f>'Sheet 4'!$H$16:$P$16</c:f>
              <c:numCache>
                <c:formatCode>#,##0.##########</c:formatCode>
                <c:ptCount val="9"/>
                <c:pt idx="0">
                  <c:v>0.1452</c:v>
                </c:pt>
                <c:pt idx="1">
                  <c:v>0.14480000000000001</c:v>
                </c:pt>
                <c:pt idx="2">
                  <c:v>0.14130000000000001</c:v>
                </c:pt>
                <c:pt idx="3">
                  <c:v>0.1447</c:v>
                </c:pt>
                <c:pt idx="4">
                  <c:v>0.14080000000000001</c:v>
                </c:pt>
                <c:pt idx="5">
                  <c:v>0.1454</c:v>
                </c:pt>
                <c:pt idx="6">
                  <c:v>0.1588</c:v>
                </c:pt>
                <c:pt idx="7">
                  <c:v>0.24129999999999999</c:v>
                </c:pt>
                <c:pt idx="8">
                  <c:v>0.31809999999999999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0D-4FAF-A850-6EABF37D0F55}"/>
            </c:ext>
          </c:extLst>
        </c:ser>
        <c:ser>
          <c:idx val="2"/>
          <c:order val="2"/>
          <c:tx>
            <c:strRef>
              <c:f>'Sheet 4'!$Q$17</c:f>
              <c:strCache>
                <c:ptCount val="1"/>
                <c:pt idx="0">
                  <c:v>500-2 000 MWh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'Sheet 4'!$H$12:$P$12</c:f>
              <c:strCache>
                <c:ptCount val="9"/>
                <c:pt idx="0">
                  <c:v>2018-S1</c:v>
                </c:pt>
                <c:pt idx="1">
                  <c:v>2018-S2</c:v>
                </c:pt>
                <c:pt idx="2">
                  <c:v>2019-S1</c:v>
                </c:pt>
                <c:pt idx="3">
                  <c:v>2019-S2</c:v>
                </c:pt>
                <c:pt idx="4">
                  <c:v>2020-S1</c:v>
                </c:pt>
                <c:pt idx="5">
                  <c:v>2020-S2</c:v>
                </c:pt>
                <c:pt idx="6">
                  <c:v>2021-S1</c:v>
                </c:pt>
                <c:pt idx="7">
                  <c:v>2021-S2</c:v>
                </c:pt>
                <c:pt idx="8">
                  <c:v>2022-S1</c:v>
                </c:pt>
              </c:strCache>
            </c:strRef>
          </c:cat>
          <c:val>
            <c:numRef>
              <c:f>'Sheet 4'!$H$17:$P$17</c:f>
              <c:numCache>
                <c:formatCode>#,##0.0000</c:formatCode>
                <c:ptCount val="9"/>
                <c:pt idx="0" formatCode="#,##0.##########">
                  <c:v>0.1038</c:v>
                </c:pt>
                <c:pt idx="1">
                  <c:v>0.105</c:v>
                </c:pt>
                <c:pt idx="2" formatCode="#,##0.##########">
                  <c:v>0.1074</c:v>
                </c:pt>
                <c:pt idx="3" formatCode="#,##0.##########">
                  <c:v>0.1084</c:v>
                </c:pt>
                <c:pt idx="4" formatCode="#,##0.##########">
                  <c:v>0.1076</c:v>
                </c:pt>
                <c:pt idx="5" formatCode="#,##0.##########">
                  <c:v>0.10589999999999999</c:v>
                </c:pt>
                <c:pt idx="6" formatCode="#,##0.##########">
                  <c:v>0.1174</c:v>
                </c:pt>
                <c:pt idx="7" formatCode="#,##0.##########">
                  <c:v>0.2238</c:v>
                </c:pt>
                <c:pt idx="8" formatCode="#,##0.##########">
                  <c:v>0.30420000000000003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0D-4FAF-A850-6EABF37D0F55}"/>
            </c:ext>
          </c:extLst>
        </c:ser>
        <c:ser>
          <c:idx val="3"/>
          <c:order val="3"/>
          <c:tx>
            <c:strRef>
              <c:f>'Sheet 4'!$Q$18</c:f>
              <c:strCache>
                <c:ptCount val="1"/>
                <c:pt idx="0">
                  <c:v>2 000-20 000 MWh</c:v>
                </c:pt>
              </c:strCache>
            </c:strRef>
          </c:tx>
          <c:spPr>
            <a:ln w="28575" cap="rnd">
              <a:solidFill>
                <a:schemeClr val="accent6">
                  <a:shade val="76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'Sheet 4'!$H$12:$P$12</c:f>
              <c:strCache>
                <c:ptCount val="9"/>
                <c:pt idx="0">
                  <c:v>2018-S1</c:v>
                </c:pt>
                <c:pt idx="1">
                  <c:v>2018-S2</c:v>
                </c:pt>
                <c:pt idx="2">
                  <c:v>2019-S1</c:v>
                </c:pt>
                <c:pt idx="3">
                  <c:v>2019-S2</c:v>
                </c:pt>
                <c:pt idx="4">
                  <c:v>2020-S1</c:v>
                </c:pt>
                <c:pt idx="5">
                  <c:v>2020-S2</c:v>
                </c:pt>
                <c:pt idx="6">
                  <c:v>2021-S1</c:v>
                </c:pt>
                <c:pt idx="7">
                  <c:v>2021-S2</c:v>
                </c:pt>
                <c:pt idx="8">
                  <c:v>2022-S1</c:v>
                </c:pt>
              </c:strCache>
            </c:strRef>
          </c:cat>
          <c:val>
            <c:numRef>
              <c:f>'Sheet 4'!$H$18:$P$18</c:f>
              <c:numCache>
                <c:formatCode>#,##0.##########</c:formatCode>
                <c:ptCount val="9"/>
                <c:pt idx="0">
                  <c:v>8.7300000000000003E-2</c:v>
                </c:pt>
                <c:pt idx="1">
                  <c:v>8.8499999999999995E-2</c:v>
                </c:pt>
                <c:pt idx="2">
                  <c:v>9.2600000000000002E-2</c:v>
                </c:pt>
                <c:pt idx="3" formatCode="#,##0.0000">
                  <c:v>9.5000000000000001E-2</c:v>
                </c:pt>
                <c:pt idx="4">
                  <c:v>9.3899999999999997E-2</c:v>
                </c:pt>
                <c:pt idx="5">
                  <c:v>9.01E-2</c:v>
                </c:pt>
                <c:pt idx="6">
                  <c:v>0.10290000000000001</c:v>
                </c:pt>
                <c:pt idx="7">
                  <c:v>0.19270000000000001</c:v>
                </c:pt>
                <c:pt idx="8">
                  <c:v>0.27129999999999999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0D-4FAF-A850-6EABF37D0F55}"/>
            </c:ext>
          </c:extLst>
        </c:ser>
        <c:ser>
          <c:idx val="4"/>
          <c:order val="4"/>
          <c:tx>
            <c:strRef>
              <c:f>'Sheet 4'!$Q$19</c:f>
              <c:strCache>
                <c:ptCount val="1"/>
                <c:pt idx="0">
                  <c:v>20 000-70 000 MWh</c:v>
                </c:pt>
              </c:strCache>
            </c:strRef>
          </c:tx>
          <c:spPr>
            <a:ln w="28575" cap="rnd">
              <a:solidFill>
                <a:schemeClr val="accent6">
                  <a:shade val="53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'Sheet 4'!$H$12:$P$12</c:f>
              <c:strCache>
                <c:ptCount val="9"/>
                <c:pt idx="0">
                  <c:v>2018-S1</c:v>
                </c:pt>
                <c:pt idx="1">
                  <c:v>2018-S2</c:v>
                </c:pt>
                <c:pt idx="2">
                  <c:v>2019-S1</c:v>
                </c:pt>
                <c:pt idx="3">
                  <c:v>2019-S2</c:v>
                </c:pt>
                <c:pt idx="4">
                  <c:v>2020-S1</c:v>
                </c:pt>
                <c:pt idx="5">
                  <c:v>2020-S2</c:v>
                </c:pt>
                <c:pt idx="6">
                  <c:v>2021-S1</c:v>
                </c:pt>
                <c:pt idx="7">
                  <c:v>2021-S2</c:v>
                </c:pt>
                <c:pt idx="8">
                  <c:v>2022-S1</c:v>
                </c:pt>
              </c:strCache>
            </c:strRef>
          </c:cat>
          <c:val>
            <c:numRef>
              <c:f>'Sheet 4'!$H$19:$P$19</c:f>
              <c:numCache>
                <c:formatCode>#,##0.##########</c:formatCode>
                <c:ptCount val="9"/>
                <c:pt idx="0">
                  <c:v>7.2700000000000001E-2</c:v>
                </c:pt>
                <c:pt idx="1">
                  <c:v>8.0600000000000005E-2</c:v>
                </c:pt>
                <c:pt idx="2">
                  <c:v>8.4900000000000003E-2</c:v>
                </c:pt>
                <c:pt idx="3">
                  <c:v>8.6099999999999996E-2</c:v>
                </c:pt>
                <c:pt idx="4">
                  <c:v>8.3900000000000002E-2</c:v>
                </c:pt>
                <c:pt idx="5">
                  <c:v>7.7700000000000005E-2</c:v>
                </c:pt>
                <c:pt idx="6">
                  <c:v>8.2199999999999995E-2</c:v>
                </c:pt>
                <c:pt idx="7">
                  <c:v>0.14649999999999999</c:v>
                </c:pt>
                <c:pt idx="8" formatCode="#,##0.0000">
                  <c:v>0.23200000000000001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90D-4FAF-A850-6EABF37D0F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56128687"/>
        <c:axId val="956124527"/>
      </c:lineChart>
      <c:catAx>
        <c:axId val="956128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56124527"/>
        <c:crosses val="autoZero"/>
        <c:auto val="1"/>
        <c:lblAlgn val="ctr"/>
        <c:lblOffset val="100"/>
        <c:noMultiLvlLbl val="0"/>
      </c:catAx>
      <c:valAx>
        <c:axId val="956124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ευρώ ανά </a:t>
                </a:r>
                <a:r>
                  <a:rPr lang="en-US"/>
                  <a:t>kWh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#,##0.##########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561286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/>
      </a:pPr>
      <a:endParaRPr lang="el-G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Μεταβολή τιμής ηλεκτρικής ενέργειας</a:t>
            </a:r>
          </a:p>
          <a:p>
            <a:pPr>
              <a:defRPr/>
            </a:pPr>
            <a:r>
              <a:rPr lang="el-GR"/>
              <a:t>Α εξάμηνο 2022 έναντι Α εξάμηνο 2021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4'!$Q$15:$Q$19</c:f>
              <c:strCache>
                <c:ptCount val="5"/>
                <c:pt idx="0">
                  <c:v>Έως 20 ΜWh</c:v>
                </c:pt>
                <c:pt idx="1">
                  <c:v>20-500 MWh</c:v>
                </c:pt>
                <c:pt idx="2">
                  <c:v>500-2 000 MWh</c:v>
                </c:pt>
                <c:pt idx="3">
                  <c:v>2 000-20 000 MWh</c:v>
                </c:pt>
                <c:pt idx="4">
                  <c:v>20 000-70 000 MWh</c:v>
                </c:pt>
              </c:strCache>
            </c:strRef>
          </c:cat>
          <c:val>
            <c:numRef>
              <c:f>'Sheet 4'!$R$15:$R$19</c:f>
              <c:numCache>
                <c:formatCode>0%</c:formatCode>
                <c:ptCount val="5"/>
                <c:pt idx="0">
                  <c:v>0.82497273718647746</c:v>
                </c:pt>
                <c:pt idx="1">
                  <c:v>1.0031486146095716</c:v>
                </c:pt>
                <c:pt idx="2">
                  <c:v>1.5911413969335606</c:v>
                </c:pt>
                <c:pt idx="3">
                  <c:v>1.6365403304178812</c:v>
                </c:pt>
                <c:pt idx="4">
                  <c:v>1.8223844282238444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FD-4D16-A5FE-661292252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6118703"/>
        <c:axId val="956119119"/>
      </c:barChart>
      <c:catAx>
        <c:axId val="9561187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56119119"/>
        <c:crosses val="autoZero"/>
        <c:auto val="1"/>
        <c:lblAlgn val="ctr"/>
        <c:lblOffset val="100"/>
        <c:noMultiLvlLbl val="0"/>
      </c:catAx>
      <c:valAx>
        <c:axId val="95611911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561187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l-GR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Επίδραση στον Κύκλο Εργασιών της Εστίασης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'IO Multipliers'!$J$3:$M$3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'IO Multipliers'!$J$4:$M$4</c:f>
              <c:numCache>
                <c:formatCode>#,##0</c:formatCode>
                <c:ptCount val="4"/>
                <c:pt idx="0">
                  <c:v>209.07297973868026</c:v>
                </c:pt>
                <c:pt idx="1">
                  <c:v>325.00805455286172</c:v>
                </c:pt>
                <c:pt idx="2">
                  <c:v>483.1947457932672</c:v>
                </c:pt>
                <c:pt idx="3">
                  <c:v>716.45721223999988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43-432E-AE1C-C906358E4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916529951"/>
        <c:axId val="916531615"/>
      </c:barChart>
      <c:catAx>
        <c:axId val="916529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16531615"/>
        <c:crosses val="autoZero"/>
        <c:auto val="1"/>
        <c:lblAlgn val="ctr"/>
        <c:lblOffset val="100"/>
        <c:noMultiLvlLbl val="0"/>
      </c:catAx>
      <c:valAx>
        <c:axId val="91653161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εκατ. ευρώ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165299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/>
      </a:pPr>
      <a:endParaRPr lang="el-GR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Επίδραση στην Απασχοληση της Εστίασης 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'IO Multipliers'!$J$3:$M$3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'IO Multipliers'!$J$6:$M$6</c:f>
              <c:numCache>
                <c:formatCode>#,##0</c:formatCode>
                <c:ptCount val="4"/>
                <c:pt idx="0">
                  <c:v>8368.6739189489854</c:v>
                </c:pt>
                <c:pt idx="1">
                  <c:v>13009.26802202973</c:v>
                </c:pt>
                <c:pt idx="2">
                  <c:v>19341.089757019337</c:v>
                </c:pt>
                <c:pt idx="3">
                  <c:v>28678.008959406972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82-4B59-A58D-FC6C621E2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916529951"/>
        <c:axId val="916531615"/>
      </c:barChart>
      <c:catAx>
        <c:axId val="916529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16531615"/>
        <c:crosses val="autoZero"/>
        <c:auto val="1"/>
        <c:lblAlgn val="ctr"/>
        <c:lblOffset val="100"/>
        <c:noMultiLvlLbl val="0"/>
      </c:catAx>
      <c:valAx>
        <c:axId val="91653161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Θέσεις εργασίας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165299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/>
      </a:pPr>
      <a:endParaRPr lang="el-G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7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10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1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1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13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19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0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3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4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82F681-0CBC-425D-9336-1C2340EF9217}" type="doc">
      <dgm:prSet loTypeId="urn:microsoft.com/office/officeart/2005/8/layout/hierarchy1" loCatId="hierarchy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FA093EE9-F17C-4B24-9764-19299470A6D3}">
      <dgm:prSet/>
      <dgm:spPr/>
      <dgm:t>
        <a:bodyPr/>
        <a:lstStyle/>
        <a:p>
          <a:r>
            <a:rPr lang="el-GR"/>
            <a:t>Έμμεσοι Φόροι</a:t>
          </a:r>
          <a:endParaRPr lang="en-US"/>
        </a:p>
      </dgm:t>
    </dgm:pt>
    <dgm:pt modelId="{430AE3A9-5CC5-4D03-998F-EBFD2735A35C}" type="parTrans" cxnId="{FF5678B7-FD18-463D-81EE-A8A1F3F76425}">
      <dgm:prSet/>
      <dgm:spPr/>
      <dgm:t>
        <a:bodyPr/>
        <a:lstStyle/>
        <a:p>
          <a:endParaRPr lang="en-US"/>
        </a:p>
      </dgm:t>
    </dgm:pt>
    <dgm:pt modelId="{46D4C228-5DA9-45A6-B85B-177E8E90439A}" type="sibTrans" cxnId="{FF5678B7-FD18-463D-81EE-A8A1F3F76425}">
      <dgm:prSet/>
      <dgm:spPr/>
      <dgm:t>
        <a:bodyPr/>
        <a:lstStyle/>
        <a:p>
          <a:endParaRPr lang="en-US"/>
        </a:p>
      </dgm:t>
    </dgm:pt>
    <dgm:pt modelId="{B1A6EBFB-114C-4AF3-869D-FF31E2836E45}">
      <dgm:prSet/>
      <dgm:spPr/>
      <dgm:t>
        <a:bodyPr/>
        <a:lstStyle/>
        <a:p>
          <a:r>
            <a:rPr lang="el-GR"/>
            <a:t>ΦΠΑ</a:t>
          </a:r>
          <a:endParaRPr lang="en-US"/>
        </a:p>
      </dgm:t>
    </dgm:pt>
    <dgm:pt modelId="{5AAFE976-88EF-40A4-8154-3D5A6C86BDFE}" type="parTrans" cxnId="{1E4B188B-EF68-49B3-B911-4A4359138F66}">
      <dgm:prSet/>
      <dgm:spPr/>
      <dgm:t>
        <a:bodyPr/>
        <a:lstStyle/>
        <a:p>
          <a:endParaRPr lang="en-US"/>
        </a:p>
      </dgm:t>
    </dgm:pt>
    <dgm:pt modelId="{71D21C2B-348F-4DBC-BCBF-A92473BF269E}" type="sibTrans" cxnId="{1E4B188B-EF68-49B3-B911-4A4359138F66}">
      <dgm:prSet/>
      <dgm:spPr/>
      <dgm:t>
        <a:bodyPr/>
        <a:lstStyle/>
        <a:p>
          <a:endParaRPr lang="en-US"/>
        </a:p>
      </dgm:t>
    </dgm:pt>
    <dgm:pt modelId="{15A63AAC-115C-467E-9B79-66E0AE607902}">
      <dgm:prSet/>
      <dgm:spPr/>
      <dgm:t>
        <a:bodyPr/>
        <a:lstStyle/>
        <a:p>
          <a:r>
            <a:rPr lang="el-GR"/>
            <a:t>Ειδικοί Φόροι Κατανάλωσης (αλκοολούχα, καφές)</a:t>
          </a:r>
          <a:endParaRPr lang="en-US"/>
        </a:p>
      </dgm:t>
    </dgm:pt>
    <dgm:pt modelId="{921D8658-9736-4800-B170-4915F8FC42C9}" type="parTrans" cxnId="{BFCF3BC7-1795-4312-9AF9-884C16CEC975}">
      <dgm:prSet/>
      <dgm:spPr/>
      <dgm:t>
        <a:bodyPr/>
        <a:lstStyle/>
        <a:p>
          <a:endParaRPr lang="en-US"/>
        </a:p>
      </dgm:t>
    </dgm:pt>
    <dgm:pt modelId="{A6E02281-AA18-46C0-AA5B-310E0C5F2C1C}" type="sibTrans" cxnId="{BFCF3BC7-1795-4312-9AF9-884C16CEC975}">
      <dgm:prSet/>
      <dgm:spPr/>
      <dgm:t>
        <a:bodyPr/>
        <a:lstStyle/>
        <a:p>
          <a:endParaRPr lang="en-US"/>
        </a:p>
      </dgm:t>
    </dgm:pt>
    <dgm:pt modelId="{34291D02-3563-4EC6-AD38-E5EC002F31C9}">
      <dgm:prSet/>
      <dgm:spPr/>
      <dgm:t>
        <a:bodyPr/>
        <a:lstStyle/>
        <a:p>
          <a:r>
            <a:rPr lang="el-GR"/>
            <a:t>Φόρος Διαμονής</a:t>
          </a:r>
          <a:endParaRPr lang="en-US"/>
        </a:p>
      </dgm:t>
    </dgm:pt>
    <dgm:pt modelId="{AC9E7DD8-729E-4DF6-A633-BD0C933551CA}" type="parTrans" cxnId="{A8368B2B-042A-4BA7-89BD-AB0338852B1D}">
      <dgm:prSet/>
      <dgm:spPr/>
      <dgm:t>
        <a:bodyPr/>
        <a:lstStyle/>
        <a:p>
          <a:endParaRPr lang="en-US"/>
        </a:p>
      </dgm:t>
    </dgm:pt>
    <dgm:pt modelId="{E2414697-9EEF-43FC-A068-889A8CBB7A05}" type="sibTrans" cxnId="{A8368B2B-042A-4BA7-89BD-AB0338852B1D}">
      <dgm:prSet/>
      <dgm:spPr/>
      <dgm:t>
        <a:bodyPr/>
        <a:lstStyle/>
        <a:p>
          <a:endParaRPr lang="en-US"/>
        </a:p>
      </dgm:t>
    </dgm:pt>
    <dgm:pt modelId="{026B7707-37CC-4BAC-A18C-33C0D4CFC2DA}" type="pres">
      <dgm:prSet presAssocID="{DF82F681-0CBC-425D-9336-1C2340EF921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402A8EA-9CD6-4417-A140-1916FFBEBC3D}" type="pres">
      <dgm:prSet presAssocID="{FA093EE9-F17C-4B24-9764-19299470A6D3}" presName="hierRoot1" presStyleCnt="0"/>
      <dgm:spPr/>
    </dgm:pt>
    <dgm:pt modelId="{B2583690-BCA8-45B6-900B-C6F37133BB05}" type="pres">
      <dgm:prSet presAssocID="{FA093EE9-F17C-4B24-9764-19299470A6D3}" presName="composite" presStyleCnt="0"/>
      <dgm:spPr/>
    </dgm:pt>
    <dgm:pt modelId="{996F6F81-8412-47B5-A34E-F4AB0F095577}" type="pres">
      <dgm:prSet presAssocID="{FA093EE9-F17C-4B24-9764-19299470A6D3}" presName="background" presStyleLbl="node0" presStyleIdx="0" presStyleCnt="1"/>
      <dgm:spPr/>
    </dgm:pt>
    <dgm:pt modelId="{05746068-78F8-45B1-8CE1-AAE7946D5E34}" type="pres">
      <dgm:prSet presAssocID="{FA093EE9-F17C-4B24-9764-19299470A6D3}" presName="text" presStyleLbl="fgAcc0" presStyleIdx="0" presStyleCnt="1">
        <dgm:presLayoutVars>
          <dgm:chPref val="3"/>
        </dgm:presLayoutVars>
      </dgm:prSet>
      <dgm:spPr/>
    </dgm:pt>
    <dgm:pt modelId="{C6FD2CBE-DDDA-49B7-BABB-25AFF0916BC9}" type="pres">
      <dgm:prSet presAssocID="{FA093EE9-F17C-4B24-9764-19299470A6D3}" presName="hierChild2" presStyleCnt="0"/>
      <dgm:spPr/>
    </dgm:pt>
    <dgm:pt modelId="{96FB8A83-2AA8-4251-94CF-5A3EB27E8C62}" type="pres">
      <dgm:prSet presAssocID="{5AAFE976-88EF-40A4-8154-3D5A6C86BDFE}" presName="Name10" presStyleLbl="parChTrans1D2" presStyleIdx="0" presStyleCnt="3"/>
      <dgm:spPr/>
    </dgm:pt>
    <dgm:pt modelId="{42F573E5-ACDF-4AD2-B20B-AFF3D48EF55A}" type="pres">
      <dgm:prSet presAssocID="{B1A6EBFB-114C-4AF3-869D-FF31E2836E45}" presName="hierRoot2" presStyleCnt="0"/>
      <dgm:spPr/>
    </dgm:pt>
    <dgm:pt modelId="{8BA7B934-FA57-4F1B-8AF9-4BAB73F0BEE9}" type="pres">
      <dgm:prSet presAssocID="{B1A6EBFB-114C-4AF3-869D-FF31E2836E45}" presName="composite2" presStyleCnt="0"/>
      <dgm:spPr/>
    </dgm:pt>
    <dgm:pt modelId="{CF2B167E-1223-40AA-B0BE-47CABDCEE14B}" type="pres">
      <dgm:prSet presAssocID="{B1A6EBFB-114C-4AF3-869D-FF31E2836E45}" presName="background2" presStyleLbl="node2" presStyleIdx="0" presStyleCnt="3"/>
      <dgm:spPr/>
    </dgm:pt>
    <dgm:pt modelId="{9A89480B-A22B-4777-B5B2-04243896B2CF}" type="pres">
      <dgm:prSet presAssocID="{B1A6EBFB-114C-4AF3-869D-FF31E2836E45}" presName="text2" presStyleLbl="fgAcc2" presStyleIdx="0" presStyleCnt="3">
        <dgm:presLayoutVars>
          <dgm:chPref val="3"/>
        </dgm:presLayoutVars>
      </dgm:prSet>
      <dgm:spPr/>
    </dgm:pt>
    <dgm:pt modelId="{C2AC9A46-585D-47BD-AA73-215ABE6DBA54}" type="pres">
      <dgm:prSet presAssocID="{B1A6EBFB-114C-4AF3-869D-FF31E2836E45}" presName="hierChild3" presStyleCnt="0"/>
      <dgm:spPr/>
    </dgm:pt>
    <dgm:pt modelId="{46E8EBF4-4FDB-45E3-AF9E-7947F9273DFC}" type="pres">
      <dgm:prSet presAssocID="{921D8658-9736-4800-B170-4915F8FC42C9}" presName="Name10" presStyleLbl="parChTrans1D2" presStyleIdx="1" presStyleCnt="3"/>
      <dgm:spPr/>
    </dgm:pt>
    <dgm:pt modelId="{9C32F2AC-2CA6-48E8-8F11-01B75013CAB9}" type="pres">
      <dgm:prSet presAssocID="{15A63AAC-115C-467E-9B79-66E0AE607902}" presName="hierRoot2" presStyleCnt="0"/>
      <dgm:spPr/>
    </dgm:pt>
    <dgm:pt modelId="{63B7F722-C74A-407B-9169-647EBBBCB299}" type="pres">
      <dgm:prSet presAssocID="{15A63AAC-115C-467E-9B79-66E0AE607902}" presName="composite2" presStyleCnt="0"/>
      <dgm:spPr/>
    </dgm:pt>
    <dgm:pt modelId="{108D096C-F58A-45E3-B04E-0691DD6E6D62}" type="pres">
      <dgm:prSet presAssocID="{15A63AAC-115C-467E-9B79-66E0AE607902}" presName="background2" presStyleLbl="node2" presStyleIdx="1" presStyleCnt="3"/>
      <dgm:spPr/>
    </dgm:pt>
    <dgm:pt modelId="{A84EFA7A-E7CB-416E-8250-4F2CAFCB6B3C}" type="pres">
      <dgm:prSet presAssocID="{15A63AAC-115C-467E-9B79-66E0AE607902}" presName="text2" presStyleLbl="fgAcc2" presStyleIdx="1" presStyleCnt="3">
        <dgm:presLayoutVars>
          <dgm:chPref val="3"/>
        </dgm:presLayoutVars>
      </dgm:prSet>
      <dgm:spPr/>
    </dgm:pt>
    <dgm:pt modelId="{81A32323-0569-4929-897F-350E17350617}" type="pres">
      <dgm:prSet presAssocID="{15A63AAC-115C-467E-9B79-66E0AE607902}" presName="hierChild3" presStyleCnt="0"/>
      <dgm:spPr/>
    </dgm:pt>
    <dgm:pt modelId="{1BFF6A5E-6347-4B00-8359-EE936B02EA19}" type="pres">
      <dgm:prSet presAssocID="{AC9E7DD8-729E-4DF6-A633-BD0C933551CA}" presName="Name10" presStyleLbl="parChTrans1D2" presStyleIdx="2" presStyleCnt="3"/>
      <dgm:spPr/>
    </dgm:pt>
    <dgm:pt modelId="{314191F9-5383-44CB-AD7B-2EAE3B9A3C58}" type="pres">
      <dgm:prSet presAssocID="{34291D02-3563-4EC6-AD38-E5EC002F31C9}" presName="hierRoot2" presStyleCnt="0"/>
      <dgm:spPr/>
    </dgm:pt>
    <dgm:pt modelId="{4A3AB66C-E45A-437B-A223-BEF291CF091E}" type="pres">
      <dgm:prSet presAssocID="{34291D02-3563-4EC6-AD38-E5EC002F31C9}" presName="composite2" presStyleCnt="0"/>
      <dgm:spPr/>
    </dgm:pt>
    <dgm:pt modelId="{C9CE60D7-CA40-431D-9F3B-B520795FD5A2}" type="pres">
      <dgm:prSet presAssocID="{34291D02-3563-4EC6-AD38-E5EC002F31C9}" presName="background2" presStyleLbl="node2" presStyleIdx="2" presStyleCnt="3"/>
      <dgm:spPr/>
    </dgm:pt>
    <dgm:pt modelId="{D78870B4-A472-4C44-90DA-DF807331F3A9}" type="pres">
      <dgm:prSet presAssocID="{34291D02-3563-4EC6-AD38-E5EC002F31C9}" presName="text2" presStyleLbl="fgAcc2" presStyleIdx="2" presStyleCnt="3">
        <dgm:presLayoutVars>
          <dgm:chPref val="3"/>
        </dgm:presLayoutVars>
      </dgm:prSet>
      <dgm:spPr/>
    </dgm:pt>
    <dgm:pt modelId="{82F4BC29-5D4D-4C66-AB9C-40AC89286797}" type="pres">
      <dgm:prSet presAssocID="{34291D02-3563-4EC6-AD38-E5EC002F31C9}" presName="hierChild3" presStyleCnt="0"/>
      <dgm:spPr/>
    </dgm:pt>
  </dgm:ptLst>
  <dgm:cxnLst>
    <dgm:cxn modelId="{7B06AA0B-BDBF-4BB9-B44B-B8ACD0CFE762}" type="presOf" srcId="{B1A6EBFB-114C-4AF3-869D-FF31E2836E45}" destId="{9A89480B-A22B-4777-B5B2-04243896B2CF}" srcOrd="0" destOrd="0" presId="urn:microsoft.com/office/officeart/2005/8/layout/hierarchy1"/>
    <dgm:cxn modelId="{A8368B2B-042A-4BA7-89BD-AB0338852B1D}" srcId="{FA093EE9-F17C-4B24-9764-19299470A6D3}" destId="{34291D02-3563-4EC6-AD38-E5EC002F31C9}" srcOrd="2" destOrd="0" parTransId="{AC9E7DD8-729E-4DF6-A633-BD0C933551CA}" sibTransId="{E2414697-9EEF-43FC-A068-889A8CBB7A05}"/>
    <dgm:cxn modelId="{59765E3D-5E94-45E2-81DC-386230A536B0}" type="presOf" srcId="{5AAFE976-88EF-40A4-8154-3D5A6C86BDFE}" destId="{96FB8A83-2AA8-4251-94CF-5A3EB27E8C62}" srcOrd="0" destOrd="0" presId="urn:microsoft.com/office/officeart/2005/8/layout/hierarchy1"/>
    <dgm:cxn modelId="{89066741-E40F-49F4-BCB0-716BC2D9DADA}" type="presOf" srcId="{DF82F681-0CBC-425D-9336-1C2340EF9217}" destId="{026B7707-37CC-4BAC-A18C-33C0D4CFC2DA}" srcOrd="0" destOrd="0" presId="urn:microsoft.com/office/officeart/2005/8/layout/hierarchy1"/>
    <dgm:cxn modelId="{2B086750-7802-46B7-9D4A-369B20B5FDF8}" type="presOf" srcId="{AC9E7DD8-729E-4DF6-A633-BD0C933551CA}" destId="{1BFF6A5E-6347-4B00-8359-EE936B02EA19}" srcOrd="0" destOrd="0" presId="urn:microsoft.com/office/officeart/2005/8/layout/hierarchy1"/>
    <dgm:cxn modelId="{913EDC78-2A24-4A24-8911-B618261BD7EB}" type="presOf" srcId="{921D8658-9736-4800-B170-4915F8FC42C9}" destId="{46E8EBF4-4FDB-45E3-AF9E-7947F9273DFC}" srcOrd="0" destOrd="0" presId="urn:microsoft.com/office/officeart/2005/8/layout/hierarchy1"/>
    <dgm:cxn modelId="{04FF0079-7D2B-47E1-9FD0-B48218482809}" type="presOf" srcId="{34291D02-3563-4EC6-AD38-E5EC002F31C9}" destId="{D78870B4-A472-4C44-90DA-DF807331F3A9}" srcOrd="0" destOrd="0" presId="urn:microsoft.com/office/officeart/2005/8/layout/hierarchy1"/>
    <dgm:cxn modelId="{1E4B188B-EF68-49B3-B911-4A4359138F66}" srcId="{FA093EE9-F17C-4B24-9764-19299470A6D3}" destId="{B1A6EBFB-114C-4AF3-869D-FF31E2836E45}" srcOrd="0" destOrd="0" parTransId="{5AAFE976-88EF-40A4-8154-3D5A6C86BDFE}" sibTransId="{71D21C2B-348F-4DBC-BCBF-A92473BF269E}"/>
    <dgm:cxn modelId="{ED3708A3-BA20-4FE8-91B8-EA769B94646A}" type="presOf" srcId="{FA093EE9-F17C-4B24-9764-19299470A6D3}" destId="{05746068-78F8-45B1-8CE1-AAE7946D5E34}" srcOrd="0" destOrd="0" presId="urn:microsoft.com/office/officeart/2005/8/layout/hierarchy1"/>
    <dgm:cxn modelId="{FF5678B7-FD18-463D-81EE-A8A1F3F76425}" srcId="{DF82F681-0CBC-425D-9336-1C2340EF9217}" destId="{FA093EE9-F17C-4B24-9764-19299470A6D3}" srcOrd="0" destOrd="0" parTransId="{430AE3A9-5CC5-4D03-998F-EBFD2735A35C}" sibTransId="{46D4C228-5DA9-45A6-B85B-177E8E90439A}"/>
    <dgm:cxn modelId="{E7DF2FBE-93C3-42CF-A422-09E4DADD24A1}" type="presOf" srcId="{15A63AAC-115C-467E-9B79-66E0AE607902}" destId="{A84EFA7A-E7CB-416E-8250-4F2CAFCB6B3C}" srcOrd="0" destOrd="0" presId="urn:microsoft.com/office/officeart/2005/8/layout/hierarchy1"/>
    <dgm:cxn modelId="{BFCF3BC7-1795-4312-9AF9-884C16CEC975}" srcId="{FA093EE9-F17C-4B24-9764-19299470A6D3}" destId="{15A63AAC-115C-467E-9B79-66E0AE607902}" srcOrd="1" destOrd="0" parTransId="{921D8658-9736-4800-B170-4915F8FC42C9}" sibTransId="{A6E02281-AA18-46C0-AA5B-310E0C5F2C1C}"/>
    <dgm:cxn modelId="{0797878B-5759-4086-ABAE-EC93E771AC86}" type="presParOf" srcId="{026B7707-37CC-4BAC-A18C-33C0D4CFC2DA}" destId="{B402A8EA-9CD6-4417-A140-1916FFBEBC3D}" srcOrd="0" destOrd="0" presId="urn:microsoft.com/office/officeart/2005/8/layout/hierarchy1"/>
    <dgm:cxn modelId="{79978778-7989-4C2B-8323-16C57D1FE62B}" type="presParOf" srcId="{B402A8EA-9CD6-4417-A140-1916FFBEBC3D}" destId="{B2583690-BCA8-45B6-900B-C6F37133BB05}" srcOrd="0" destOrd="0" presId="urn:microsoft.com/office/officeart/2005/8/layout/hierarchy1"/>
    <dgm:cxn modelId="{CB6018F7-70FB-4E23-A1FB-BC9DA3B5342C}" type="presParOf" srcId="{B2583690-BCA8-45B6-900B-C6F37133BB05}" destId="{996F6F81-8412-47B5-A34E-F4AB0F095577}" srcOrd="0" destOrd="0" presId="urn:microsoft.com/office/officeart/2005/8/layout/hierarchy1"/>
    <dgm:cxn modelId="{7B27F251-58B4-4F36-ADDE-2D1510650177}" type="presParOf" srcId="{B2583690-BCA8-45B6-900B-C6F37133BB05}" destId="{05746068-78F8-45B1-8CE1-AAE7946D5E34}" srcOrd="1" destOrd="0" presId="urn:microsoft.com/office/officeart/2005/8/layout/hierarchy1"/>
    <dgm:cxn modelId="{F1449D19-901C-4BD7-89F1-1C675C3C9948}" type="presParOf" srcId="{B402A8EA-9CD6-4417-A140-1916FFBEBC3D}" destId="{C6FD2CBE-DDDA-49B7-BABB-25AFF0916BC9}" srcOrd="1" destOrd="0" presId="urn:microsoft.com/office/officeart/2005/8/layout/hierarchy1"/>
    <dgm:cxn modelId="{D0DE0C01-3E37-4315-B4D4-AF1788E42E38}" type="presParOf" srcId="{C6FD2CBE-DDDA-49B7-BABB-25AFF0916BC9}" destId="{96FB8A83-2AA8-4251-94CF-5A3EB27E8C62}" srcOrd="0" destOrd="0" presId="urn:microsoft.com/office/officeart/2005/8/layout/hierarchy1"/>
    <dgm:cxn modelId="{BFA34EB7-1FD7-4CA3-8710-CD2BE793C3D5}" type="presParOf" srcId="{C6FD2CBE-DDDA-49B7-BABB-25AFF0916BC9}" destId="{42F573E5-ACDF-4AD2-B20B-AFF3D48EF55A}" srcOrd="1" destOrd="0" presId="urn:microsoft.com/office/officeart/2005/8/layout/hierarchy1"/>
    <dgm:cxn modelId="{65B659D4-28D6-4BF8-9946-270C88007993}" type="presParOf" srcId="{42F573E5-ACDF-4AD2-B20B-AFF3D48EF55A}" destId="{8BA7B934-FA57-4F1B-8AF9-4BAB73F0BEE9}" srcOrd="0" destOrd="0" presId="urn:microsoft.com/office/officeart/2005/8/layout/hierarchy1"/>
    <dgm:cxn modelId="{9508CFF1-D562-4376-B040-FB0043401EAB}" type="presParOf" srcId="{8BA7B934-FA57-4F1B-8AF9-4BAB73F0BEE9}" destId="{CF2B167E-1223-40AA-B0BE-47CABDCEE14B}" srcOrd="0" destOrd="0" presId="urn:microsoft.com/office/officeart/2005/8/layout/hierarchy1"/>
    <dgm:cxn modelId="{72009081-79C9-4ED2-A055-9974772E76C0}" type="presParOf" srcId="{8BA7B934-FA57-4F1B-8AF9-4BAB73F0BEE9}" destId="{9A89480B-A22B-4777-B5B2-04243896B2CF}" srcOrd="1" destOrd="0" presId="urn:microsoft.com/office/officeart/2005/8/layout/hierarchy1"/>
    <dgm:cxn modelId="{E7E0D2AE-F538-4ADE-ABF4-24053BC75432}" type="presParOf" srcId="{42F573E5-ACDF-4AD2-B20B-AFF3D48EF55A}" destId="{C2AC9A46-585D-47BD-AA73-215ABE6DBA54}" srcOrd="1" destOrd="0" presId="urn:microsoft.com/office/officeart/2005/8/layout/hierarchy1"/>
    <dgm:cxn modelId="{59831513-567D-4648-910A-E77E9AF49128}" type="presParOf" srcId="{C6FD2CBE-DDDA-49B7-BABB-25AFF0916BC9}" destId="{46E8EBF4-4FDB-45E3-AF9E-7947F9273DFC}" srcOrd="2" destOrd="0" presId="urn:microsoft.com/office/officeart/2005/8/layout/hierarchy1"/>
    <dgm:cxn modelId="{CA0F3D05-0BA0-457D-A621-F25D7F9A93B4}" type="presParOf" srcId="{C6FD2CBE-DDDA-49B7-BABB-25AFF0916BC9}" destId="{9C32F2AC-2CA6-48E8-8F11-01B75013CAB9}" srcOrd="3" destOrd="0" presId="urn:microsoft.com/office/officeart/2005/8/layout/hierarchy1"/>
    <dgm:cxn modelId="{9FAA29C6-02E9-4ECA-9387-38DAAB54CEB9}" type="presParOf" srcId="{9C32F2AC-2CA6-48E8-8F11-01B75013CAB9}" destId="{63B7F722-C74A-407B-9169-647EBBBCB299}" srcOrd="0" destOrd="0" presId="urn:microsoft.com/office/officeart/2005/8/layout/hierarchy1"/>
    <dgm:cxn modelId="{FCF97210-2557-4393-BA2E-AB3716DC4A20}" type="presParOf" srcId="{63B7F722-C74A-407B-9169-647EBBBCB299}" destId="{108D096C-F58A-45E3-B04E-0691DD6E6D62}" srcOrd="0" destOrd="0" presId="urn:microsoft.com/office/officeart/2005/8/layout/hierarchy1"/>
    <dgm:cxn modelId="{44241D71-495A-4054-B5BA-211CB3D9B7D2}" type="presParOf" srcId="{63B7F722-C74A-407B-9169-647EBBBCB299}" destId="{A84EFA7A-E7CB-416E-8250-4F2CAFCB6B3C}" srcOrd="1" destOrd="0" presId="urn:microsoft.com/office/officeart/2005/8/layout/hierarchy1"/>
    <dgm:cxn modelId="{65C05530-469E-41ED-A549-205632D516FC}" type="presParOf" srcId="{9C32F2AC-2CA6-48E8-8F11-01B75013CAB9}" destId="{81A32323-0569-4929-897F-350E17350617}" srcOrd="1" destOrd="0" presId="urn:microsoft.com/office/officeart/2005/8/layout/hierarchy1"/>
    <dgm:cxn modelId="{917DCD7D-E060-4963-B7FD-B253B0B6DA47}" type="presParOf" srcId="{C6FD2CBE-DDDA-49B7-BABB-25AFF0916BC9}" destId="{1BFF6A5E-6347-4B00-8359-EE936B02EA19}" srcOrd="4" destOrd="0" presId="urn:microsoft.com/office/officeart/2005/8/layout/hierarchy1"/>
    <dgm:cxn modelId="{B3722570-46F6-41E2-A4C3-077400A2B753}" type="presParOf" srcId="{C6FD2CBE-DDDA-49B7-BABB-25AFF0916BC9}" destId="{314191F9-5383-44CB-AD7B-2EAE3B9A3C58}" srcOrd="5" destOrd="0" presId="urn:microsoft.com/office/officeart/2005/8/layout/hierarchy1"/>
    <dgm:cxn modelId="{DC0F42DC-2D66-463F-A55B-666595D7DAEC}" type="presParOf" srcId="{314191F9-5383-44CB-AD7B-2EAE3B9A3C58}" destId="{4A3AB66C-E45A-437B-A223-BEF291CF091E}" srcOrd="0" destOrd="0" presId="urn:microsoft.com/office/officeart/2005/8/layout/hierarchy1"/>
    <dgm:cxn modelId="{EABBFA85-07B8-428D-96C5-153EEE054EAA}" type="presParOf" srcId="{4A3AB66C-E45A-437B-A223-BEF291CF091E}" destId="{C9CE60D7-CA40-431D-9F3B-B520795FD5A2}" srcOrd="0" destOrd="0" presId="urn:microsoft.com/office/officeart/2005/8/layout/hierarchy1"/>
    <dgm:cxn modelId="{84F56479-5961-40B8-B6DF-5023C2C68C35}" type="presParOf" srcId="{4A3AB66C-E45A-437B-A223-BEF291CF091E}" destId="{D78870B4-A472-4C44-90DA-DF807331F3A9}" srcOrd="1" destOrd="0" presId="urn:microsoft.com/office/officeart/2005/8/layout/hierarchy1"/>
    <dgm:cxn modelId="{0840861A-B31B-43D0-9B42-73DD47C95944}" type="presParOf" srcId="{314191F9-5383-44CB-AD7B-2EAE3B9A3C58}" destId="{82F4BC29-5D4D-4C66-AB9C-40AC8928679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4BD80E-4850-4626-BB4C-4776C6F759F9}" type="doc">
      <dgm:prSet loTypeId="urn:microsoft.com/office/officeart/2016/7/layout/LinearArrowProcessNumbered" loCatId="process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77725CA1-A956-45D5-B924-0819BFDD0A28}">
      <dgm:prSet/>
      <dgm:spPr/>
      <dgm:t>
        <a:bodyPr/>
        <a:lstStyle/>
        <a:p>
          <a:r>
            <a:rPr lang="el-GR" b="1" dirty="0"/>
            <a:t>ΑΕΠ</a:t>
          </a:r>
          <a:endParaRPr lang="en-US" b="1" dirty="0"/>
        </a:p>
      </dgm:t>
    </dgm:pt>
    <dgm:pt modelId="{BCDC5456-8B03-4A92-9724-285E03EA6123}" type="parTrans" cxnId="{AC7ED23D-1F25-4545-A294-96A5CC6AC4D0}">
      <dgm:prSet/>
      <dgm:spPr/>
      <dgm:t>
        <a:bodyPr/>
        <a:lstStyle/>
        <a:p>
          <a:endParaRPr lang="en-US"/>
        </a:p>
      </dgm:t>
    </dgm:pt>
    <dgm:pt modelId="{F3DC8502-B001-4DB0-90B2-0586F88CC338}" type="sibTrans" cxnId="{AC7ED23D-1F25-4545-A294-96A5CC6AC4D0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2B5F5B36-41C1-4619-B6AC-118FB176D067}">
      <dgm:prSet/>
      <dgm:spPr/>
      <dgm:t>
        <a:bodyPr/>
        <a:lstStyle/>
        <a:p>
          <a:r>
            <a:rPr lang="el-GR" b="1" dirty="0"/>
            <a:t>Απασχόληση</a:t>
          </a:r>
          <a:endParaRPr lang="en-US" b="1" dirty="0"/>
        </a:p>
      </dgm:t>
    </dgm:pt>
    <dgm:pt modelId="{494A4FEC-9412-4471-BB87-32DD91D20DA7}" type="parTrans" cxnId="{31E91DC0-D2C1-4E19-BC51-C75D5C80C1A8}">
      <dgm:prSet/>
      <dgm:spPr/>
      <dgm:t>
        <a:bodyPr/>
        <a:lstStyle/>
        <a:p>
          <a:endParaRPr lang="en-US"/>
        </a:p>
      </dgm:t>
    </dgm:pt>
    <dgm:pt modelId="{62313B47-F22D-421D-896F-FD675AA033E1}" type="sibTrans" cxnId="{31E91DC0-D2C1-4E19-BC51-C75D5C80C1A8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7E6B4CDB-1212-4819-8297-F828FE2F12F0}">
      <dgm:prSet/>
      <dgm:spPr/>
      <dgm:t>
        <a:bodyPr/>
        <a:lstStyle/>
        <a:p>
          <a:r>
            <a:rPr lang="el-GR" b="1" dirty="0"/>
            <a:t>Ανταγωνιστικότητα</a:t>
          </a:r>
          <a:endParaRPr lang="en-US" b="1" dirty="0"/>
        </a:p>
      </dgm:t>
    </dgm:pt>
    <dgm:pt modelId="{F5E21DF1-B050-4FA8-A2DC-79B7BF7A3536}" type="parTrans" cxnId="{7C49D298-ACF5-4E49-89AC-C3181B6013C1}">
      <dgm:prSet/>
      <dgm:spPr/>
      <dgm:t>
        <a:bodyPr/>
        <a:lstStyle/>
        <a:p>
          <a:endParaRPr lang="en-US"/>
        </a:p>
      </dgm:t>
    </dgm:pt>
    <dgm:pt modelId="{FB109494-23C5-46E0-B167-393A26AFB5EB}" type="sibTrans" cxnId="{7C49D298-ACF5-4E49-89AC-C3181B6013C1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C2E3A798-F0E6-4668-92C8-3473108697D8}">
      <dgm:prSet/>
      <dgm:spPr/>
      <dgm:t>
        <a:bodyPr/>
        <a:lstStyle/>
        <a:p>
          <a:r>
            <a:rPr lang="el-GR"/>
            <a:t>Καλύπτουν </a:t>
          </a:r>
          <a:r>
            <a:rPr lang="el-GR" dirty="0"/>
            <a:t>το </a:t>
          </a:r>
          <a:r>
            <a:rPr lang="el-GR" b="1" dirty="0"/>
            <a:t>6,5% </a:t>
          </a:r>
          <a:r>
            <a:rPr lang="el-GR" dirty="0"/>
            <a:t>της οικονομικής δραστηριότητας</a:t>
          </a:r>
          <a:endParaRPr lang="en-US" dirty="0"/>
        </a:p>
      </dgm:t>
    </dgm:pt>
    <dgm:pt modelId="{3724343D-77C4-4439-BDF2-220F15B62E20}" type="parTrans" cxnId="{E781E891-9D25-4DA1-834B-5E9AB9972FD2}">
      <dgm:prSet/>
      <dgm:spPr/>
      <dgm:t>
        <a:bodyPr/>
        <a:lstStyle/>
        <a:p>
          <a:endParaRPr lang="en-US"/>
        </a:p>
      </dgm:t>
    </dgm:pt>
    <dgm:pt modelId="{E1E4DA48-72DB-437F-A0E9-D12D20CF2193}" type="sibTrans" cxnId="{E781E891-9D25-4DA1-834B-5E9AB9972FD2}">
      <dgm:prSet phldrT="2" phldr="0"/>
      <dgm:spPr/>
    </dgm:pt>
    <dgm:pt modelId="{6F03C0E4-7969-49A9-9AFC-B5F61CBB510A}">
      <dgm:prSet/>
      <dgm:spPr/>
      <dgm:t>
        <a:bodyPr/>
        <a:lstStyle/>
        <a:p>
          <a:r>
            <a:rPr lang="el-GR" dirty="0"/>
            <a:t>Αποτελούν έναν από τους μεγαλύτερους εργοδότες της ελληνικής οικονομίας, με περίπου το </a:t>
          </a:r>
          <a:r>
            <a:rPr lang="el-GR" b="1" dirty="0"/>
            <a:t>13,6% της απασχόλησης</a:t>
          </a:r>
          <a:endParaRPr lang="en-US" b="1" dirty="0"/>
        </a:p>
      </dgm:t>
    </dgm:pt>
    <dgm:pt modelId="{BD592EE1-5533-4F54-A153-AF6D9359DD6B}" type="parTrans" cxnId="{616381EF-0F82-4D2C-8BF2-E96CC010FF9F}">
      <dgm:prSet/>
      <dgm:spPr/>
      <dgm:t>
        <a:bodyPr/>
        <a:lstStyle/>
        <a:p>
          <a:endParaRPr lang="en-US"/>
        </a:p>
      </dgm:t>
    </dgm:pt>
    <dgm:pt modelId="{599CB063-85A9-4F1C-9224-58E287778F8A}" type="sibTrans" cxnId="{616381EF-0F82-4D2C-8BF2-E96CC010FF9F}">
      <dgm:prSet/>
      <dgm:spPr/>
      <dgm:t>
        <a:bodyPr/>
        <a:lstStyle/>
        <a:p>
          <a:endParaRPr lang="en-US"/>
        </a:p>
      </dgm:t>
    </dgm:pt>
    <dgm:pt modelId="{54AF8255-03AE-4D33-97D7-F33754929BDD}">
      <dgm:prSet/>
      <dgm:spPr/>
      <dgm:t>
        <a:bodyPr/>
        <a:lstStyle/>
        <a:p>
          <a:r>
            <a:rPr lang="el-GR" dirty="0"/>
            <a:t> Κλάδοι με εγχώριο αλλά και </a:t>
          </a:r>
          <a:r>
            <a:rPr lang="el-GR" b="1" dirty="0"/>
            <a:t>εξαγωγικό</a:t>
          </a:r>
          <a:r>
            <a:rPr lang="el-GR" dirty="0"/>
            <a:t> προσανατολισμό</a:t>
          </a:r>
          <a:endParaRPr lang="en-US" dirty="0"/>
        </a:p>
      </dgm:t>
    </dgm:pt>
    <dgm:pt modelId="{C75660F2-2028-432E-929F-DF6070C0820F}" type="parTrans" cxnId="{2764A5F9-543A-4108-A53A-CCA871E0C9E6}">
      <dgm:prSet/>
      <dgm:spPr/>
      <dgm:t>
        <a:bodyPr/>
        <a:lstStyle/>
        <a:p>
          <a:endParaRPr lang="en-US"/>
        </a:p>
      </dgm:t>
    </dgm:pt>
    <dgm:pt modelId="{6A14C4A9-0B4E-477F-A70A-EF0AB3891CD7}" type="sibTrans" cxnId="{2764A5F9-543A-4108-A53A-CCA871E0C9E6}">
      <dgm:prSet phldrT="4" phldr="0"/>
      <dgm:spPr/>
    </dgm:pt>
    <dgm:pt modelId="{66FFA5FA-EE29-4E86-B5C3-E41220D95F8A}">
      <dgm:prSet/>
      <dgm:spPr/>
      <dgm:t>
        <a:bodyPr/>
        <a:lstStyle/>
        <a:p>
          <a:r>
            <a:rPr lang="el-GR" b="1"/>
            <a:t>Φορολογικά Έσοδα</a:t>
          </a:r>
          <a:endParaRPr lang="en-US" b="1" dirty="0"/>
        </a:p>
      </dgm:t>
    </dgm:pt>
    <dgm:pt modelId="{3CABE898-9C68-45E3-884D-2F6A0529BF00}" type="parTrans" cxnId="{C6F93CB3-F16D-427E-B89A-BA6545EDC7F3}">
      <dgm:prSet/>
      <dgm:spPr/>
      <dgm:t>
        <a:bodyPr/>
        <a:lstStyle/>
        <a:p>
          <a:endParaRPr lang="en-US"/>
        </a:p>
      </dgm:t>
    </dgm:pt>
    <dgm:pt modelId="{FA337429-73EE-44F3-B625-7057120360C4}" type="sibTrans" cxnId="{C6F93CB3-F16D-427E-B89A-BA6545EDC7F3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B307D362-837D-42FA-9534-A8FAF31A77E3}">
      <dgm:prSet/>
      <dgm:spPr/>
      <dgm:t>
        <a:bodyPr/>
        <a:lstStyle/>
        <a:p>
          <a:r>
            <a:rPr lang="el-GR" dirty="0"/>
            <a:t>Συνεισφέρουν το </a:t>
          </a:r>
          <a:r>
            <a:rPr lang="el-GR" b="1" dirty="0"/>
            <a:t>6,1% των φορολογικών εσόδων</a:t>
          </a:r>
          <a:r>
            <a:rPr lang="el-GR" dirty="0"/>
            <a:t> και το 11% των έμμεσων φόρων</a:t>
          </a:r>
          <a:endParaRPr lang="en-US" dirty="0"/>
        </a:p>
      </dgm:t>
    </dgm:pt>
    <dgm:pt modelId="{2AF75B20-0DCF-44D9-8187-2090C19E34D9}" type="parTrans" cxnId="{FAD751B9-6EBC-445F-AF34-1864AE229EA7}">
      <dgm:prSet/>
      <dgm:spPr/>
      <dgm:t>
        <a:bodyPr/>
        <a:lstStyle/>
        <a:p>
          <a:endParaRPr lang="en-US"/>
        </a:p>
      </dgm:t>
    </dgm:pt>
    <dgm:pt modelId="{56556ADB-6E71-4B86-8C6B-D05FF097061D}" type="sibTrans" cxnId="{FAD751B9-6EBC-445F-AF34-1864AE229EA7}">
      <dgm:prSet phldrT="5" phldr="0"/>
      <dgm:spPr/>
    </dgm:pt>
    <dgm:pt modelId="{902C577D-B051-457B-9C31-B0E4DECA0812}">
      <dgm:prSet/>
      <dgm:spPr/>
      <dgm:t>
        <a:bodyPr/>
        <a:lstStyle/>
        <a:p>
          <a:r>
            <a:rPr lang="el-GR" b="1" dirty="0"/>
            <a:t>Προκλήσεις</a:t>
          </a:r>
          <a:endParaRPr lang="en-US" b="1" dirty="0"/>
        </a:p>
      </dgm:t>
    </dgm:pt>
    <dgm:pt modelId="{C04D2EE2-8CD3-470D-8BB9-EA2CDE132547}" type="parTrans" cxnId="{DCB8EEA0-6CBA-43C4-AF58-25CD095C5B77}">
      <dgm:prSet/>
      <dgm:spPr/>
      <dgm:t>
        <a:bodyPr/>
        <a:lstStyle/>
        <a:p>
          <a:endParaRPr lang="en-US"/>
        </a:p>
      </dgm:t>
    </dgm:pt>
    <dgm:pt modelId="{A3DB0681-DB48-4DFC-9A78-FC2AC6C944E3}" type="sibTrans" cxnId="{DCB8EEA0-6CBA-43C4-AF58-25CD095C5B77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A2C8B176-AB1F-4057-93B1-D43AC41C3480}">
      <dgm:prSet/>
      <dgm:spPr/>
      <dgm:t>
        <a:bodyPr/>
        <a:lstStyle/>
        <a:p>
          <a:r>
            <a:rPr lang="el-GR" dirty="0"/>
            <a:t>Συνεχείς </a:t>
          </a:r>
          <a:r>
            <a:rPr lang="el-GR" b="1" dirty="0"/>
            <a:t>μεταβολές στο φορολογικό πλαίσιο</a:t>
          </a:r>
          <a:r>
            <a:rPr lang="el-GR" dirty="0"/>
            <a:t> αλλά και την άνοδο του </a:t>
          </a:r>
          <a:r>
            <a:rPr lang="el-GR" b="1" dirty="0"/>
            <a:t>πληθωρισμού</a:t>
          </a:r>
          <a:endParaRPr lang="en-US" b="1" dirty="0"/>
        </a:p>
      </dgm:t>
    </dgm:pt>
    <dgm:pt modelId="{235C2D65-D418-4ABF-821D-B8CEA1F2A91E}" type="parTrans" cxnId="{179980D0-BA58-4D6A-B2E6-B849B64F3476}">
      <dgm:prSet/>
      <dgm:spPr/>
      <dgm:t>
        <a:bodyPr/>
        <a:lstStyle/>
        <a:p>
          <a:endParaRPr lang="en-US"/>
        </a:p>
      </dgm:t>
    </dgm:pt>
    <dgm:pt modelId="{06A01C05-B784-4952-8AD1-D4BD620C217C}" type="sibTrans" cxnId="{179980D0-BA58-4D6A-B2E6-B849B64F3476}">
      <dgm:prSet phldrT="6" phldr="0"/>
      <dgm:spPr/>
    </dgm:pt>
    <dgm:pt modelId="{0FC613E2-87DA-445E-950F-B5761AC348AE}">
      <dgm:prSet/>
      <dgm:spPr/>
      <dgm:t>
        <a:bodyPr/>
        <a:lstStyle/>
        <a:p>
          <a:r>
            <a:rPr lang="el-GR" b="1" dirty="0"/>
            <a:t>Μείωση ΦΠΑ</a:t>
          </a:r>
          <a:endParaRPr lang="en-US" b="1" dirty="0"/>
        </a:p>
      </dgm:t>
    </dgm:pt>
    <dgm:pt modelId="{A1180666-14D0-4716-B679-5C5D95889905}" type="parTrans" cxnId="{E570DD08-FBAA-4455-8648-D1B8D2BA1CB1}">
      <dgm:prSet/>
      <dgm:spPr/>
      <dgm:t>
        <a:bodyPr/>
        <a:lstStyle/>
        <a:p>
          <a:endParaRPr lang="en-US"/>
        </a:p>
      </dgm:t>
    </dgm:pt>
    <dgm:pt modelId="{0F80E3B1-7D7E-460C-BBA2-066F1E5ED992}" type="sibTrans" cxnId="{E570DD08-FBAA-4455-8648-D1B8D2BA1CB1}">
      <dgm:prSet phldrT="6" phldr="0"/>
      <dgm:spPr/>
      <dgm:t>
        <a:bodyPr/>
        <a:lstStyle/>
        <a:p>
          <a:r>
            <a:rPr lang="en-US"/>
            <a:t>6</a:t>
          </a:r>
        </a:p>
      </dgm:t>
    </dgm:pt>
    <dgm:pt modelId="{05AAD025-5C97-476B-8041-9F92C6B4E5CE}">
      <dgm:prSet/>
      <dgm:spPr/>
      <dgm:t>
        <a:bodyPr/>
        <a:lstStyle/>
        <a:p>
          <a:r>
            <a:rPr lang="el-GR" dirty="0"/>
            <a:t>Σημαντική ενίσχυση του κλάδου εστίασης από τη </a:t>
          </a:r>
          <a:r>
            <a:rPr lang="el-GR" b="1" dirty="0"/>
            <a:t>μείωση του ΦΠΑ στο 13% </a:t>
          </a:r>
          <a:r>
            <a:rPr lang="el-GR" dirty="0"/>
            <a:t>μετά το 2019</a:t>
          </a:r>
          <a:endParaRPr lang="en-US" dirty="0"/>
        </a:p>
      </dgm:t>
    </dgm:pt>
    <dgm:pt modelId="{EECDD98B-E547-4F04-89EF-4241BC689296}" type="parTrans" cxnId="{3C06DB59-BE8A-4906-BEF6-4F2564A686D4}">
      <dgm:prSet/>
      <dgm:spPr/>
      <dgm:t>
        <a:bodyPr/>
        <a:lstStyle/>
        <a:p>
          <a:endParaRPr lang="en-US"/>
        </a:p>
      </dgm:t>
    </dgm:pt>
    <dgm:pt modelId="{83809AE4-7337-45D3-B783-2C3908408E35}" type="sibTrans" cxnId="{3C06DB59-BE8A-4906-BEF6-4F2564A686D4}">
      <dgm:prSet phldrT="7" phldr="0"/>
      <dgm:spPr/>
    </dgm:pt>
    <dgm:pt modelId="{2A91C68A-0C26-4C17-B36A-92F8C3450D44}">
      <dgm:prSet/>
      <dgm:spPr/>
      <dgm:t>
        <a:bodyPr/>
        <a:lstStyle/>
        <a:p>
          <a:r>
            <a:rPr lang="el-GR" b="0" dirty="0"/>
            <a:t>Επιβαρύνεται με υψηλούς φόρους σε σύγκριση με τουριστικά ανταγωνίστριες χώρες</a:t>
          </a:r>
          <a:endParaRPr lang="en-US" b="0" dirty="0"/>
        </a:p>
      </dgm:t>
    </dgm:pt>
    <dgm:pt modelId="{37832774-1653-4314-9ED2-6126B66C330C}" type="parTrans" cxnId="{7B9F9228-95A0-44E1-8490-C0552A96F516}">
      <dgm:prSet/>
      <dgm:spPr/>
    </dgm:pt>
    <dgm:pt modelId="{3BD1FCC0-1FF0-493C-B260-C7C4AE9A834B}" type="sibTrans" cxnId="{7B9F9228-95A0-44E1-8490-C0552A96F516}">
      <dgm:prSet/>
      <dgm:spPr/>
    </dgm:pt>
    <dgm:pt modelId="{1011E3F5-F34B-4A8C-886B-A6C77934DB18}">
      <dgm:prSet/>
      <dgm:spPr/>
      <dgm:t>
        <a:bodyPr/>
        <a:lstStyle/>
        <a:p>
          <a:endParaRPr lang="en-US" dirty="0"/>
        </a:p>
      </dgm:t>
    </dgm:pt>
    <dgm:pt modelId="{2F07332B-90F7-4265-8C95-56317EA5C8A5}" type="parTrans" cxnId="{6E5760E0-2006-4413-BE65-ED7FD72CD672}">
      <dgm:prSet/>
      <dgm:spPr/>
    </dgm:pt>
    <dgm:pt modelId="{9BAEA58B-03A1-4F64-A7D4-AAC46140E31F}" type="sibTrans" cxnId="{6E5760E0-2006-4413-BE65-ED7FD72CD672}">
      <dgm:prSet/>
      <dgm:spPr/>
    </dgm:pt>
    <dgm:pt modelId="{DF800E7D-5D32-4D88-8CA1-D00C354C4454}">
      <dgm:prSet/>
      <dgm:spPr/>
      <dgm:t>
        <a:bodyPr/>
        <a:lstStyle/>
        <a:p>
          <a:r>
            <a:rPr lang="el-GR" dirty="0"/>
            <a:t>€17,4 δισεκ. οι τουριστικές εισπράξεις στο 11μηνο του 2020</a:t>
          </a:r>
          <a:endParaRPr lang="en-US" dirty="0"/>
        </a:p>
      </dgm:t>
    </dgm:pt>
    <dgm:pt modelId="{D3059955-3623-4201-AEDF-B85D35AA2421}" type="parTrans" cxnId="{DFD592A8-FEA6-47F7-A2B3-BD38A81B1B30}">
      <dgm:prSet/>
      <dgm:spPr/>
    </dgm:pt>
    <dgm:pt modelId="{B251C56D-F6EF-4506-B9F2-D699B8453630}" type="sibTrans" cxnId="{DFD592A8-FEA6-47F7-A2B3-BD38A81B1B30}">
      <dgm:prSet/>
      <dgm:spPr/>
    </dgm:pt>
    <dgm:pt modelId="{B12FA3DC-54F8-4930-80DE-104166F164DE}" type="pres">
      <dgm:prSet presAssocID="{9B4BD80E-4850-4626-BB4C-4776C6F759F9}" presName="linearFlow" presStyleCnt="0">
        <dgm:presLayoutVars>
          <dgm:dir/>
          <dgm:animLvl val="lvl"/>
          <dgm:resizeHandles val="exact"/>
        </dgm:presLayoutVars>
      </dgm:prSet>
      <dgm:spPr/>
    </dgm:pt>
    <dgm:pt modelId="{87B78906-CB3A-4113-8F94-A151A550C9C8}" type="pres">
      <dgm:prSet presAssocID="{77725CA1-A956-45D5-B924-0819BFDD0A28}" presName="compositeNode" presStyleCnt="0"/>
      <dgm:spPr/>
    </dgm:pt>
    <dgm:pt modelId="{9F012435-1859-4F72-9949-01894E81253E}" type="pres">
      <dgm:prSet presAssocID="{77725CA1-A956-45D5-B924-0819BFDD0A28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4203F0A-1A13-4F52-8515-E55AE276BA9A}" type="pres">
      <dgm:prSet presAssocID="{77725CA1-A956-45D5-B924-0819BFDD0A28}" presName="parSh" presStyleCnt="0"/>
      <dgm:spPr/>
    </dgm:pt>
    <dgm:pt modelId="{37DA6CB0-2957-4D32-9A3B-7C9343760FD6}" type="pres">
      <dgm:prSet presAssocID="{77725CA1-A956-45D5-B924-0819BFDD0A28}" presName="lineNode" presStyleLbl="alignAccFollowNode1" presStyleIdx="0" presStyleCnt="18"/>
      <dgm:spPr/>
    </dgm:pt>
    <dgm:pt modelId="{D2FF57DD-40B8-4352-A899-4FB2DB4770C1}" type="pres">
      <dgm:prSet presAssocID="{77725CA1-A956-45D5-B924-0819BFDD0A28}" presName="lineArrowNode" presStyleLbl="alignAccFollowNode1" presStyleIdx="1" presStyleCnt="18"/>
      <dgm:spPr/>
    </dgm:pt>
    <dgm:pt modelId="{2250219B-B039-4BC1-BB47-2DD130EAE221}" type="pres">
      <dgm:prSet presAssocID="{F3DC8502-B001-4DB0-90B2-0586F88CC338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E0556C3B-40CF-49E0-900D-542B621B64FC}" type="pres">
      <dgm:prSet presAssocID="{F3DC8502-B001-4DB0-90B2-0586F88CC338}" presName="spacerBetweenCircleAndCallout" presStyleCnt="0">
        <dgm:presLayoutVars/>
      </dgm:prSet>
      <dgm:spPr/>
    </dgm:pt>
    <dgm:pt modelId="{AFD1CE4F-3F0C-4B81-9078-7010FF743520}" type="pres">
      <dgm:prSet presAssocID="{77725CA1-A956-45D5-B924-0819BFDD0A28}" presName="nodeText" presStyleLbl="alignAccFollowNode1" presStyleIdx="2" presStyleCnt="18" custScaleY="100733">
        <dgm:presLayoutVars>
          <dgm:bulletEnabled val="1"/>
        </dgm:presLayoutVars>
      </dgm:prSet>
      <dgm:spPr/>
    </dgm:pt>
    <dgm:pt modelId="{692D46DA-F335-47CD-B657-9D69996007B5}" type="pres">
      <dgm:prSet presAssocID="{F3DC8502-B001-4DB0-90B2-0586F88CC338}" presName="sibTransComposite" presStyleCnt="0"/>
      <dgm:spPr/>
    </dgm:pt>
    <dgm:pt modelId="{362EB4F5-6157-4E05-86E4-3660ADE7AFB7}" type="pres">
      <dgm:prSet presAssocID="{2B5F5B36-41C1-4619-B6AC-118FB176D067}" presName="compositeNode" presStyleCnt="0"/>
      <dgm:spPr/>
    </dgm:pt>
    <dgm:pt modelId="{1B7DD6D4-9695-472C-B1D3-8075FB8077F4}" type="pres">
      <dgm:prSet presAssocID="{2B5F5B36-41C1-4619-B6AC-118FB176D06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90466F5-82BE-4EF8-B472-5B02E681C1E7}" type="pres">
      <dgm:prSet presAssocID="{2B5F5B36-41C1-4619-B6AC-118FB176D067}" presName="parSh" presStyleCnt="0"/>
      <dgm:spPr/>
    </dgm:pt>
    <dgm:pt modelId="{FCB4F84F-C086-468C-A6E1-1C77ABB3A4F5}" type="pres">
      <dgm:prSet presAssocID="{2B5F5B36-41C1-4619-B6AC-118FB176D067}" presName="lineNode" presStyleLbl="alignAccFollowNode1" presStyleIdx="3" presStyleCnt="18"/>
      <dgm:spPr/>
    </dgm:pt>
    <dgm:pt modelId="{3B2C0A06-F35E-44E7-93FC-6DB00F1FA57C}" type="pres">
      <dgm:prSet presAssocID="{2B5F5B36-41C1-4619-B6AC-118FB176D067}" presName="lineArrowNode" presStyleLbl="alignAccFollowNode1" presStyleIdx="4" presStyleCnt="18"/>
      <dgm:spPr/>
    </dgm:pt>
    <dgm:pt modelId="{BCEC63D5-7471-4673-88EB-71AFBE3FB4B9}" type="pres">
      <dgm:prSet presAssocID="{62313B47-F22D-421D-896F-FD675AA033E1}" presName="sibTransNodeCircle" presStyleLbl="alignNode1" presStyleIdx="1" presStyleCnt="6">
        <dgm:presLayoutVars>
          <dgm:chMax val="0"/>
          <dgm:bulletEnabled/>
        </dgm:presLayoutVars>
      </dgm:prSet>
      <dgm:spPr/>
    </dgm:pt>
    <dgm:pt modelId="{01766211-ADAC-407B-B06C-6E568D96A949}" type="pres">
      <dgm:prSet presAssocID="{62313B47-F22D-421D-896F-FD675AA033E1}" presName="spacerBetweenCircleAndCallout" presStyleCnt="0">
        <dgm:presLayoutVars/>
      </dgm:prSet>
      <dgm:spPr/>
    </dgm:pt>
    <dgm:pt modelId="{8D5E24D8-7718-4705-B3AC-EE3F5DA63CD9}" type="pres">
      <dgm:prSet presAssocID="{2B5F5B36-41C1-4619-B6AC-118FB176D067}" presName="nodeText" presStyleLbl="alignAccFollowNode1" presStyleIdx="5" presStyleCnt="18">
        <dgm:presLayoutVars>
          <dgm:bulletEnabled val="1"/>
        </dgm:presLayoutVars>
      </dgm:prSet>
      <dgm:spPr/>
    </dgm:pt>
    <dgm:pt modelId="{56FCE06E-DF1D-42E6-8FE3-A83782F60FDE}" type="pres">
      <dgm:prSet presAssocID="{62313B47-F22D-421D-896F-FD675AA033E1}" presName="sibTransComposite" presStyleCnt="0"/>
      <dgm:spPr/>
    </dgm:pt>
    <dgm:pt modelId="{4E4678FA-ADA3-4A58-BD9F-E155CDACB704}" type="pres">
      <dgm:prSet presAssocID="{7E6B4CDB-1212-4819-8297-F828FE2F12F0}" presName="compositeNode" presStyleCnt="0"/>
      <dgm:spPr/>
    </dgm:pt>
    <dgm:pt modelId="{5EF47944-0F9D-44BB-997C-E89A80DB56D4}" type="pres">
      <dgm:prSet presAssocID="{7E6B4CDB-1212-4819-8297-F828FE2F12F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AAE776D-00C1-44A4-A570-703F54FAB1DA}" type="pres">
      <dgm:prSet presAssocID="{7E6B4CDB-1212-4819-8297-F828FE2F12F0}" presName="parSh" presStyleCnt="0"/>
      <dgm:spPr/>
    </dgm:pt>
    <dgm:pt modelId="{376A4DAF-546E-4C14-8C6C-9F8546A53C7D}" type="pres">
      <dgm:prSet presAssocID="{7E6B4CDB-1212-4819-8297-F828FE2F12F0}" presName="lineNode" presStyleLbl="alignAccFollowNode1" presStyleIdx="6" presStyleCnt="18"/>
      <dgm:spPr/>
    </dgm:pt>
    <dgm:pt modelId="{83D09D39-EFA0-4804-B75F-0CBA65847F06}" type="pres">
      <dgm:prSet presAssocID="{7E6B4CDB-1212-4819-8297-F828FE2F12F0}" presName="lineArrowNode" presStyleLbl="alignAccFollowNode1" presStyleIdx="7" presStyleCnt="18"/>
      <dgm:spPr/>
    </dgm:pt>
    <dgm:pt modelId="{2211E488-4E71-4A13-BAA6-DDC01F26E253}" type="pres">
      <dgm:prSet presAssocID="{FB109494-23C5-46E0-B167-393A26AFB5EB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BFD38FE7-8AC9-438B-B58D-2F4166BE9751}" type="pres">
      <dgm:prSet presAssocID="{FB109494-23C5-46E0-B167-393A26AFB5EB}" presName="spacerBetweenCircleAndCallout" presStyleCnt="0">
        <dgm:presLayoutVars/>
      </dgm:prSet>
      <dgm:spPr/>
    </dgm:pt>
    <dgm:pt modelId="{AE4F22D9-2AF8-4BDC-BA1F-F05C4627F5FE}" type="pres">
      <dgm:prSet presAssocID="{7E6B4CDB-1212-4819-8297-F828FE2F12F0}" presName="nodeText" presStyleLbl="alignAccFollowNode1" presStyleIdx="8" presStyleCnt="18">
        <dgm:presLayoutVars>
          <dgm:bulletEnabled val="1"/>
        </dgm:presLayoutVars>
      </dgm:prSet>
      <dgm:spPr/>
    </dgm:pt>
    <dgm:pt modelId="{63F0AC2E-786E-421F-8DFE-D33033A50238}" type="pres">
      <dgm:prSet presAssocID="{FB109494-23C5-46E0-B167-393A26AFB5EB}" presName="sibTransComposite" presStyleCnt="0"/>
      <dgm:spPr/>
    </dgm:pt>
    <dgm:pt modelId="{77BC53D2-6121-4F8C-8D62-6541D9C14BA6}" type="pres">
      <dgm:prSet presAssocID="{66FFA5FA-EE29-4E86-B5C3-E41220D95F8A}" presName="compositeNode" presStyleCnt="0"/>
      <dgm:spPr/>
    </dgm:pt>
    <dgm:pt modelId="{7524AA5F-1F28-4B03-98AF-4A7AF54F6375}" type="pres">
      <dgm:prSet presAssocID="{66FFA5FA-EE29-4E86-B5C3-E41220D95F8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6118E4D-FC43-49AA-86C4-6CB1B22A7947}" type="pres">
      <dgm:prSet presAssocID="{66FFA5FA-EE29-4E86-B5C3-E41220D95F8A}" presName="parSh" presStyleCnt="0"/>
      <dgm:spPr/>
    </dgm:pt>
    <dgm:pt modelId="{6043DD3A-35A2-4951-BF52-593EC49E07A5}" type="pres">
      <dgm:prSet presAssocID="{66FFA5FA-EE29-4E86-B5C3-E41220D95F8A}" presName="lineNode" presStyleLbl="alignAccFollowNode1" presStyleIdx="9" presStyleCnt="18"/>
      <dgm:spPr/>
    </dgm:pt>
    <dgm:pt modelId="{05A5BCB8-427A-45C4-B4AC-17159AA22EF4}" type="pres">
      <dgm:prSet presAssocID="{66FFA5FA-EE29-4E86-B5C3-E41220D95F8A}" presName="lineArrowNode" presStyleLbl="alignAccFollowNode1" presStyleIdx="10" presStyleCnt="18"/>
      <dgm:spPr/>
    </dgm:pt>
    <dgm:pt modelId="{F8F8CCFD-7F46-4897-B45D-CB3429E6FBC8}" type="pres">
      <dgm:prSet presAssocID="{FA337429-73EE-44F3-B625-7057120360C4}" presName="sibTransNodeCircle" presStyleLbl="alignNode1" presStyleIdx="3" presStyleCnt="6">
        <dgm:presLayoutVars>
          <dgm:chMax val="0"/>
          <dgm:bulletEnabled/>
        </dgm:presLayoutVars>
      </dgm:prSet>
      <dgm:spPr/>
    </dgm:pt>
    <dgm:pt modelId="{3E2FCB74-3577-4E5D-8CF3-6EF552958515}" type="pres">
      <dgm:prSet presAssocID="{FA337429-73EE-44F3-B625-7057120360C4}" presName="spacerBetweenCircleAndCallout" presStyleCnt="0">
        <dgm:presLayoutVars/>
      </dgm:prSet>
      <dgm:spPr/>
    </dgm:pt>
    <dgm:pt modelId="{07E8B62C-D376-4AAF-B1AE-EDDC69BCDEC6}" type="pres">
      <dgm:prSet presAssocID="{66FFA5FA-EE29-4E86-B5C3-E41220D95F8A}" presName="nodeText" presStyleLbl="alignAccFollowNode1" presStyleIdx="11" presStyleCnt="18">
        <dgm:presLayoutVars>
          <dgm:bulletEnabled val="1"/>
        </dgm:presLayoutVars>
      </dgm:prSet>
      <dgm:spPr/>
    </dgm:pt>
    <dgm:pt modelId="{229AFDEA-0835-4C16-A0F9-7A0CD567A766}" type="pres">
      <dgm:prSet presAssocID="{FA337429-73EE-44F3-B625-7057120360C4}" presName="sibTransComposite" presStyleCnt="0"/>
      <dgm:spPr/>
    </dgm:pt>
    <dgm:pt modelId="{F254467B-DEAF-4857-AAEB-33824044B857}" type="pres">
      <dgm:prSet presAssocID="{902C577D-B051-457B-9C31-B0E4DECA0812}" presName="compositeNode" presStyleCnt="0"/>
      <dgm:spPr/>
    </dgm:pt>
    <dgm:pt modelId="{41BCBB91-EC1C-48A6-91E9-EAE0C129C6FD}" type="pres">
      <dgm:prSet presAssocID="{902C577D-B051-457B-9C31-B0E4DECA0812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CA79EB8-CDEF-4A9D-BBA2-07055FA2C080}" type="pres">
      <dgm:prSet presAssocID="{902C577D-B051-457B-9C31-B0E4DECA0812}" presName="parSh" presStyleCnt="0"/>
      <dgm:spPr/>
    </dgm:pt>
    <dgm:pt modelId="{8D7C1BD7-FC79-4D84-BCF6-85A5D9EF03C8}" type="pres">
      <dgm:prSet presAssocID="{902C577D-B051-457B-9C31-B0E4DECA0812}" presName="lineNode" presStyleLbl="alignAccFollowNode1" presStyleIdx="12" presStyleCnt="18"/>
      <dgm:spPr/>
    </dgm:pt>
    <dgm:pt modelId="{A714696A-3ECB-49CF-BE61-071B7870B770}" type="pres">
      <dgm:prSet presAssocID="{902C577D-B051-457B-9C31-B0E4DECA0812}" presName="lineArrowNode" presStyleLbl="alignAccFollowNode1" presStyleIdx="13" presStyleCnt="18"/>
      <dgm:spPr/>
    </dgm:pt>
    <dgm:pt modelId="{D940221A-2AFB-493E-97B5-B28E9E0D5026}" type="pres">
      <dgm:prSet presAssocID="{A3DB0681-DB48-4DFC-9A78-FC2AC6C944E3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CB0F1AE3-2380-426E-8C5A-DE43822902F4}" type="pres">
      <dgm:prSet presAssocID="{A3DB0681-DB48-4DFC-9A78-FC2AC6C944E3}" presName="spacerBetweenCircleAndCallout" presStyleCnt="0">
        <dgm:presLayoutVars/>
      </dgm:prSet>
      <dgm:spPr/>
    </dgm:pt>
    <dgm:pt modelId="{F8DB6329-406B-49C8-8785-46F816B50DD6}" type="pres">
      <dgm:prSet presAssocID="{902C577D-B051-457B-9C31-B0E4DECA0812}" presName="nodeText" presStyleLbl="alignAccFollowNode1" presStyleIdx="14" presStyleCnt="18">
        <dgm:presLayoutVars>
          <dgm:bulletEnabled val="1"/>
        </dgm:presLayoutVars>
      </dgm:prSet>
      <dgm:spPr/>
    </dgm:pt>
    <dgm:pt modelId="{C404B067-9814-405A-8ED7-5F2A15F0B50F}" type="pres">
      <dgm:prSet presAssocID="{A3DB0681-DB48-4DFC-9A78-FC2AC6C944E3}" presName="sibTransComposite" presStyleCnt="0"/>
      <dgm:spPr/>
    </dgm:pt>
    <dgm:pt modelId="{2A8D5A08-64A5-45C0-A301-6258EEF200EF}" type="pres">
      <dgm:prSet presAssocID="{0FC613E2-87DA-445E-950F-B5761AC348AE}" presName="compositeNode" presStyleCnt="0"/>
      <dgm:spPr/>
    </dgm:pt>
    <dgm:pt modelId="{52A6DC97-E008-43EC-B06D-1A9BC958D2C9}" type="pres">
      <dgm:prSet presAssocID="{0FC613E2-87DA-445E-950F-B5761AC348AE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7A4D2D2-9416-4CDD-BB3A-9FB6005CC02A}" type="pres">
      <dgm:prSet presAssocID="{0FC613E2-87DA-445E-950F-B5761AC348AE}" presName="parSh" presStyleCnt="0"/>
      <dgm:spPr/>
    </dgm:pt>
    <dgm:pt modelId="{150EBA95-0997-4235-912E-9F2ADDE86CC8}" type="pres">
      <dgm:prSet presAssocID="{0FC613E2-87DA-445E-950F-B5761AC348AE}" presName="lineNode" presStyleLbl="alignAccFollowNode1" presStyleIdx="15" presStyleCnt="18"/>
      <dgm:spPr/>
    </dgm:pt>
    <dgm:pt modelId="{A78F0420-1520-458F-8706-0AD0DC35C809}" type="pres">
      <dgm:prSet presAssocID="{0FC613E2-87DA-445E-950F-B5761AC348AE}" presName="lineArrowNode" presStyleLbl="alignAccFollowNode1" presStyleIdx="16" presStyleCnt="18"/>
      <dgm:spPr/>
    </dgm:pt>
    <dgm:pt modelId="{999A6F07-4D79-405F-B813-29C2223C89CE}" type="pres">
      <dgm:prSet presAssocID="{0F80E3B1-7D7E-460C-BBA2-066F1E5ED992}" presName="sibTransNodeCircle" presStyleLbl="alignNode1" presStyleIdx="5" presStyleCnt="6">
        <dgm:presLayoutVars>
          <dgm:chMax val="0"/>
          <dgm:bulletEnabled/>
        </dgm:presLayoutVars>
      </dgm:prSet>
      <dgm:spPr/>
    </dgm:pt>
    <dgm:pt modelId="{E44D86B0-E070-4715-BC3F-150B221C2A3F}" type="pres">
      <dgm:prSet presAssocID="{0F80E3B1-7D7E-460C-BBA2-066F1E5ED992}" presName="spacerBetweenCircleAndCallout" presStyleCnt="0">
        <dgm:presLayoutVars/>
      </dgm:prSet>
      <dgm:spPr/>
    </dgm:pt>
    <dgm:pt modelId="{F4429AED-A2F1-42C9-B016-C1C3E383CBB3}" type="pres">
      <dgm:prSet presAssocID="{0FC613E2-87DA-445E-950F-B5761AC348AE}" presName="nodeText" presStyleLbl="alignAccFollowNode1" presStyleIdx="17" presStyleCnt="18">
        <dgm:presLayoutVars>
          <dgm:bulletEnabled val="1"/>
        </dgm:presLayoutVars>
      </dgm:prSet>
      <dgm:spPr/>
    </dgm:pt>
  </dgm:ptLst>
  <dgm:cxnLst>
    <dgm:cxn modelId="{E570DD08-FBAA-4455-8648-D1B8D2BA1CB1}" srcId="{9B4BD80E-4850-4626-BB4C-4776C6F759F9}" destId="{0FC613E2-87DA-445E-950F-B5761AC348AE}" srcOrd="5" destOrd="0" parTransId="{A1180666-14D0-4716-B679-5C5D95889905}" sibTransId="{0F80E3B1-7D7E-460C-BBA2-066F1E5ED992}"/>
    <dgm:cxn modelId="{D322220C-3207-4696-BA2E-C572B81A0A88}" type="presOf" srcId="{A2C8B176-AB1F-4057-93B1-D43AC41C3480}" destId="{F8DB6329-406B-49C8-8785-46F816B50DD6}" srcOrd="0" destOrd="1" presId="urn:microsoft.com/office/officeart/2016/7/layout/LinearArrowProcessNumbered"/>
    <dgm:cxn modelId="{E155D30E-CB2D-44E3-BC5F-A689FED52008}" type="presOf" srcId="{6F03C0E4-7969-49A9-9AFC-B5F61CBB510A}" destId="{8D5E24D8-7718-4705-B3AC-EE3F5DA63CD9}" srcOrd="0" destOrd="1" presId="urn:microsoft.com/office/officeart/2016/7/layout/LinearArrowProcessNumbered"/>
    <dgm:cxn modelId="{3129B912-820C-4CD2-AB90-C42D46A24B81}" type="presOf" srcId="{05AAD025-5C97-476B-8041-9F92C6B4E5CE}" destId="{F4429AED-A2F1-42C9-B016-C1C3E383CBB3}" srcOrd="0" destOrd="1" presId="urn:microsoft.com/office/officeart/2016/7/layout/LinearArrowProcessNumbered"/>
    <dgm:cxn modelId="{1D609921-116C-4F78-A14E-476887343CDA}" type="presOf" srcId="{A3DB0681-DB48-4DFC-9A78-FC2AC6C944E3}" destId="{D940221A-2AFB-493E-97B5-B28E9E0D5026}" srcOrd="0" destOrd="0" presId="urn:microsoft.com/office/officeart/2016/7/layout/LinearArrowProcessNumbered"/>
    <dgm:cxn modelId="{7B9F9228-95A0-44E1-8490-C0552A96F516}" srcId="{902C577D-B051-457B-9C31-B0E4DECA0812}" destId="{2A91C68A-0C26-4C17-B36A-92F8C3450D44}" srcOrd="1" destOrd="0" parTransId="{37832774-1653-4314-9ED2-6126B66C330C}" sibTransId="{3BD1FCC0-1FF0-493C-B260-C7C4AE9A834B}"/>
    <dgm:cxn modelId="{0804302C-8075-4493-BAF6-3760F6816C04}" type="presOf" srcId="{F3DC8502-B001-4DB0-90B2-0586F88CC338}" destId="{2250219B-B039-4BC1-BB47-2DD130EAE221}" srcOrd="0" destOrd="0" presId="urn:microsoft.com/office/officeart/2016/7/layout/LinearArrowProcessNumbered"/>
    <dgm:cxn modelId="{A8B21B35-4113-4170-84CC-A7D50CFF08FC}" type="presOf" srcId="{2A91C68A-0C26-4C17-B36A-92F8C3450D44}" destId="{F8DB6329-406B-49C8-8785-46F816B50DD6}" srcOrd="0" destOrd="2" presId="urn:microsoft.com/office/officeart/2016/7/layout/LinearArrowProcessNumbered"/>
    <dgm:cxn modelId="{AC7ED23D-1F25-4545-A294-96A5CC6AC4D0}" srcId="{9B4BD80E-4850-4626-BB4C-4776C6F759F9}" destId="{77725CA1-A956-45D5-B924-0819BFDD0A28}" srcOrd="0" destOrd="0" parTransId="{BCDC5456-8B03-4A92-9724-285E03EA6123}" sibTransId="{F3DC8502-B001-4DB0-90B2-0586F88CC338}"/>
    <dgm:cxn modelId="{BD48865C-5E03-49CA-A824-445AFC6F1E30}" type="presOf" srcId="{77725CA1-A956-45D5-B924-0819BFDD0A28}" destId="{AFD1CE4F-3F0C-4B81-9078-7010FF743520}" srcOrd="0" destOrd="0" presId="urn:microsoft.com/office/officeart/2016/7/layout/LinearArrowProcessNumbered"/>
    <dgm:cxn modelId="{4A37325D-377A-4A25-B98D-025592389A1F}" type="presOf" srcId="{54AF8255-03AE-4D33-97D7-F33754929BDD}" destId="{AE4F22D9-2AF8-4BDC-BA1F-F05C4627F5FE}" srcOrd="0" destOrd="1" presId="urn:microsoft.com/office/officeart/2016/7/layout/LinearArrowProcessNumbered"/>
    <dgm:cxn modelId="{E86E0E48-6710-4895-A31E-E7034C0D0047}" type="presOf" srcId="{66FFA5FA-EE29-4E86-B5C3-E41220D95F8A}" destId="{07E8B62C-D376-4AAF-B1AE-EDDC69BCDEC6}" srcOrd="0" destOrd="0" presId="urn:microsoft.com/office/officeart/2016/7/layout/LinearArrowProcessNumbered"/>
    <dgm:cxn modelId="{39649F49-E5A0-4D55-91C8-8522485E1172}" type="presOf" srcId="{62313B47-F22D-421D-896F-FD675AA033E1}" destId="{BCEC63D5-7471-4673-88EB-71AFBE3FB4B9}" srcOrd="0" destOrd="0" presId="urn:microsoft.com/office/officeart/2016/7/layout/LinearArrowProcessNumbered"/>
    <dgm:cxn modelId="{E1623D52-9B6F-43DD-937E-E4C159FDF926}" type="presOf" srcId="{FA337429-73EE-44F3-B625-7057120360C4}" destId="{F8F8CCFD-7F46-4897-B45D-CB3429E6FBC8}" srcOrd="0" destOrd="0" presId="urn:microsoft.com/office/officeart/2016/7/layout/LinearArrowProcessNumbered"/>
    <dgm:cxn modelId="{3C06DB59-BE8A-4906-BEF6-4F2564A686D4}" srcId="{0FC613E2-87DA-445E-950F-B5761AC348AE}" destId="{05AAD025-5C97-476B-8041-9F92C6B4E5CE}" srcOrd="0" destOrd="0" parTransId="{EECDD98B-E547-4F04-89EF-4241BC689296}" sibTransId="{83809AE4-7337-45D3-B783-2C3908408E35}"/>
    <dgm:cxn modelId="{7999F68C-F678-4C24-8F9D-CD2105E13B60}" type="presOf" srcId="{9B4BD80E-4850-4626-BB4C-4776C6F759F9}" destId="{B12FA3DC-54F8-4930-80DE-104166F164DE}" srcOrd="0" destOrd="0" presId="urn:microsoft.com/office/officeart/2016/7/layout/LinearArrowProcessNumbered"/>
    <dgm:cxn modelId="{E781E891-9D25-4DA1-834B-5E9AB9972FD2}" srcId="{77725CA1-A956-45D5-B924-0819BFDD0A28}" destId="{C2E3A798-F0E6-4668-92C8-3473108697D8}" srcOrd="0" destOrd="0" parTransId="{3724343D-77C4-4439-BDF2-220F15B62E20}" sibTransId="{E1E4DA48-72DB-437F-A0E9-D12D20CF2193}"/>
    <dgm:cxn modelId="{9C6A3295-0602-4A4A-9A4E-8286BAEA9F33}" type="presOf" srcId="{C2E3A798-F0E6-4668-92C8-3473108697D8}" destId="{AFD1CE4F-3F0C-4B81-9078-7010FF743520}" srcOrd="0" destOrd="1" presId="urn:microsoft.com/office/officeart/2016/7/layout/LinearArrowProcessNumbered"/>
    <dgm:cxn modelId="{7C49D298-ACF5-4E49-89AC-C3181B6013C1}" srcId="{9B4BD80E-4850-4626-BB4C-4776C6F759F9}" destId="{7E6B4CDB-1212-4819-8297-F828FE2F12F0}" srcOrd="2" destOrd="0" parTransId="{F5E21DF1-B050-4FA8-A2DC-79B7BF7A3536}" sibTransId="{FB109494-23C5-46E0-B167-393A26AFB5EB}"/>
    <dgm:cxn modelId="{DCB8EEA0-6CBA-43C4-AF58-25CD095C5B77}" srcId="{9B4BD80E-4850-4626-BB4C-4776C6F759F9}" destId="{902C577D-B051-457B-9C31-B0E4DECA0812}" srcOrd="4" destOrd="0" parTransId="{C04D2EE2-8CD3-470D-8BB9-EA2CDE132547}" sibTransId="{A3DB0681-DB48-4DFC-9A78-FC2AC6C944E3}"/>
    <dgm:cxn modelId="{DFD592A8-FEA6-47F7-A2B3-BD38A81B1B30}" srcId="{7E6B4CDB-1212-4819-8297-F828FE2F12F0}" destId="{DF800E7D-5D32-4D88-8CA1-D00C354C4454}" srcOrd="1" destOrd="0" parTransId="{D3059955-3623-4201-AEDF-B85D35AA2421}" sibTransId="{B251C56D-F6EF-4506-B9F2-D699B8453630}"/>
    <dgm:cxn modelId="{607298AD-B60F-4270-BDE2-15052EE36980}" type="presOf" srcId="{B307D362-837D-42FA-9534-A8FAF31A77E3}" destId="{07E8B62C-D376-4AAF-B1AE-EDDC69BCDEC6}" srcOrd="0" destOrd="1" presId="urn:microsoft.com/office/officeart/2016/7/layout/LinearArrowProcessNumbered"/>
    <dgm:cxn modelId="{C6F93CB3-F16D-427E-B89A-BA6545EDC7F3}" srcId="{9B4BD80E-4850-4626-BB4C-4776C6F759F9}" destId="{66FFA5FA-EE29-4E86-B5C3-E41220D95F8A}" srcOrd="3" destOrd="0" parTransId="{3CABE898-9C68-45E3-884D-2F6A0529BF00}" sibTransId="{FA337429-73EE-44F3-B625-7057120360C4}"/>
    <dgm:cxn modelId="{FAD751B9-6EBC-445F-AF34-1864AE229EA7}" srcId="{66FFA5FA-EE29-4E86-B5C3-E41220D95F8A}" destId="{B307D362-837D-42FA-9534-A8FAF31A77E3}" srcOrd="0" destOrd="0" parTransId="{2AF75B20-0DCF-44D9-8187-2090C19E34D9}" sibTransId="{56556ADB-6E71-4B86-8C6B-D05FF097061D}"/>
    <dgm:cxn modelId="{31E91DC0-D2C1-4E19-BC51-C75D5C80C1A8}" srcId="{9B4BD80E-4850-4626-BB4C-4776C6F759F9}" destId="{2B5F5B36-41C1-4619-B6AC-118FB176D067}" srcOrd="1" destOrd="0" parTransId="{494A4FEC-9412-4471-BB87-32DD91D20DA7}" sibTransId="{62313B47-F22D-421D-896F-FD675AA033E1}"/>
    <dgm:cxn modelId="{762A03CB-0091-4F5C-A791-09F27FF5F05A}" type="presOf" srcId="{2B5F5B36-41C1-4619-B6AC-118FB176D067}" destId="{8D5E24D8-7718-4705-B3AC-EE3F5DA63CD9}" srcOrd="0" destOrd="0" presId="urn:microsoft.com/office/officeart/2016/7/layout/LinearArrowProcessNumbered"/>
    <dgm:cxn modelId="{179980D0-BA58-4D6A-B2E6-B849B64F3476}" srcId="{902C577D-B051-457B-9C31-B0E4DECA0812}" destId="{A2C8B176-AB1F-4057-93B1-D43AC41C3480}" srcOrd="0" destOrd="0" parTransId="{235C2D65-D418-4ABF-821D-B8CEA1F2A91E}" sibTransId="{06A01C05-B784-4952-8AD1-D4BD620C217C}"/>
    <dgm:cxn modelId="{ED32E5DC-4A0F-4402-B9B2-6C1CEAA8DB5A}" type="presOf" srcId="{FB109494-23C5-46E0-B167-393A26AFB5EB}" destId="{2211E488-4E71-4A13-BAA6-DDC01F26E253}" srcOrd="0" destOrd="0" presId="urn:microsoft.com/office/officeart/2016/7/layout/LinearArrowProcessNumbered"/>
    <dgm:cxn modelId="{6E5760E0-2006-4413-BE65-ED7FD72CD672}" srcId="{7E6B4CDB-1212-4819-8297-F828FE2F12F0}" destId="{1011E3F5-F34B-4A8C-886B-A6C77934DB18}" srcOrd="2" destOrd="0" parTransId="{2F07332B-90F7-4265-8C95-56317EA5C8A5}" sibTransId="{9BAEA58B-03A1-4F64-A7D4-AAC46140E31F}"/>
    <dgm:cxn modelId="{C0EFCEE6-ED02-45F7-960B-69990DD32C65}" type="presOf" srcId="{7E6B4CDB-1212-4819-8297-F828FE2F12F0}" destId="{AE4F22D9-2AF8-4BDC-BA1F-F05C4627F5FE}" srcOrd="0" destOrd="0" presId="urn:microsoft.com/office/officeart/2016/7/layout/LinearArrowProcessNumbered"/>
    <dgm:cxn modelId="{3A965AE7-089D-4087-9923-8BE98B7AEFC5}" type="presOf" srcId="{DF800E7D-5D32-4D88-8CA1-D00C354C4454}" destId="{AE4F22D9-2AF8-4BDC-BA1F-F05C4627F5FE}" srcOrd="0" destOrd="2" presId="urn:microsoft.com/office/officeart/2016/7/layout/LinearArrowProcessNumbered"/>
    <dgm:cxn modelId="{616381EF-0F82-4D2C-8BF2-E96CC010FF9F}" srcId="{2B5F5B36-41C1-4619-B6AC-118FB176D067}" destId="{6F03C0E4-7969-49A9-9AFC-B5F61CBB510A}" srcOrd="0" destOrd="0" parTransId="{BD592EE1-5533-4F54-A153-AF6D9359DD6B}" sibTransId="{599CB063-85A9-4F1C-9224-58E287778F8A}"/>
    <dgm:cxn modelId="{FBF901F3-A43A-4AEE-AFF6-74075F0AFC66}" type="presOf" srcId="{0FC613E2-87DA-445E-950F-B5761AC348AE}" destId="{F4429AED-A2F1-42C9-B016-C1C3E383CBB3}" srcOrd="0" destOrd="0" presId="urn:microsoft.com/office/officeart/2016/7/layout/LinearArrowProcessNumbered"/>
    <dgm:cxn modelId="{EF542DF7-2C28-4A5C-8D5A-455F159E68A9}" type="presOf" srcId="{1011E3F5-F34B-4A8C-886B-A6C77934DB18}" destId="{AE4F22D9-2AF8-4BDC-BA1F-F05C4627F5FE}" srcOrd="0" destOrd="3" presId="urn:microsoft.com/office/officeart/2016/7/layout/LinearArrowProcessNumbered"/>
    <dgm:cxn modelId="{2764A5F9-543A-4108-A53A-CCA871E0C9E6}" srcId="{7E6B4CDB-1212-4819-8297-F828FE2F12F0}" destId="{54AF8255-03AE-4D33-97D7-F33754929BDD}" srcOrd="0" destOrd="0" parTransId="{C75660F2-2028-432E-929F-DF6070C0820F}" sibTransId="{6A14C4A9-0B4E-477F-A70A-EF0AB3891CD7}"/>
    <dgm:cxn modelId="{C239B9FC-D607-4F7E-97C1-F0F1FB2E7E86}" type="presOf" srcId="{902C577D-B051-457B-9C31-B0E4DECA0812}" destId="{F8DB6329-406B-49C8-8785-46F816B50DD6}" srcOrd="0" destOrd="0" presId="urn:microsoft.com/office/officeart/2016/7/layout/LinearArrowProcessNumbered"/>
    <dgm:cxn modelId="{FBA95CFF-1484-4C88-843C-33D0C5592A9A}" type="presOf" srcId="{0F80E3B1-7D7E-460C-BBA2-066F1E5ED992}" destId="{999A6F07-4D79-405F-B813-29C2223C89CE}" srcOrd="0" destOrd="0" presId="urn:microsoft.com/office/officeart/2016/7/layout/LinearArrowProcessNumbered"/>
    <dgm:cxn modelId="{9B825533-21BA-406A-8910-D39E4D45C76F}" type="presParOf" srcId="{B12FA3DC-54F8-4930-80DE-104166F164DE}" destId="{87B78906-CB3A-4113-8F94-A151A550C9C8}" srcOrd="0" destOrd="0" presId="urn:microsoft.com/office/officeart/2016/7/layout/LinearArrowProcessNumbered"/>
    <dgm:cxn modelId="{558C38C0-0632-415C-9D42-A3EF56CBA2DB}" type="presParOf" srcId="{87B78906-CB3A-4113-8F94-A151A550C9C8}" destId="{9F012435-1859-4F72-9949-01894E81253E}" srcOrd="0" destOrd="0" presId="urn:microsoft.com/office/officeart/2016/7/layout/LinearArrowProcessNumbered"/>
    <dgm:cxn modelId="{6C650736-563D-4FE0-833C-54DD39BA5A97}" type="presParOf" srcId="{87B78906-CB3A-4113-8F94-A151A550C9C8}" destId="{54203F0A-1A13-4F52-8515-E55AE276BA9A}" srcOrd="1" destOrd="0" presId="urn:microsoft.com/office/officeart/2016/7/layout/LinearArrowProcessNumbered"/>
    <dgm:cxn modelId="{918207A1-AD8E-403E-A7DE-7ABE76F706AF}" type="presParOf" srcId="{54203F0A-1A13-4F52-8515-E55AE276BA9A}" destId="{37DA6CB0-2957-4D32-9A3B-7C9343760FD6}" srcOrd="0" destOrd="0" presId="urn:microsoft.com/office/officeart/2016/7/layout/LinearArrowProcessNumbered"/>
    <dgm:cxn modelId="{1B21CDD9-E945-4D5F-B32F-BAD51C3049D1}" type="presParOf" srcId="{54203F0A-1A13-4F52-8515-E55AE276BA9A}" destId="{D2FF57DD-40B8-4352-A899-4FB2DB4770C1}" srcOrd="1" destOrd="0" presId="urn:microsoft.com/office/officeart/2016/7/layout/LinearArrowProcessNumbered"/>
    <dgm:cxn modelId="{3A8D15A4-6320-4927-AA18-A42257452A36}" type="presParOf" srcId="{54203F0A-1A13-4F52-8515-E55AE276BA9A}" destId="{2250219B-B039-4BC1-BB47-2DD130EAE221}" srcOrd="2" destOrd="0" presId="urn:microsoft.com/office/officeart/2016/7/layout/LinearArrowProcessNumbered"/>
    <dgm:cxn modelId="{DD64041E-3B82-4DCA-A095-B08A376D3FDE}" type="presParOf" srcId="{54203F0A-1A13-4F52-8515-E55AE276BA9A}" destId="{E0556C3B-40CF-49E0-900D-542B621B64FC}" srcOrd="3" destOrd="0" presId="urn:microsoft.com/office/officeart/2016/7/layout/LinearArrowProcessNumbered"/>
    <dgm:cxn modelId="{46C9397C-334A-4DBB-B12A-EDD13D0271AA}" type="presParOf" srcId="{87B78906-CB3A-4113-8F94-A151A550C9C8}" destId="{AFD1CE4F-3F0C-4B81-9078-7010FF743520}" srcOrd="2" destOrd="0" presId="urn:microsoft.com/office/officeart/2016/7/layout/LinearArrowProcessNumbered"/>
    <dgm:cxn modelId="{937EEA8C-CBF7-4B5A-9818-6A2108C12B68}" type="presParOf" srcId="{B12FA3DC-54F8-4930-80DE-104166F164DE}" destId="{692D46DA-F335-47CD-B657-9D69996007B5}" srcOrd="1" destOrd="0" presId="urn:microsoft.com/office/officeart/2016/7/layout/LinearArrowProcessNumbered"/>
    <dgm:cxn modelId="{D783D4E2-0AB7-4BE6-BD51-B21446392DBC}" type="presParOf" srcId="{B12FA3DC-54F8-4930-80DE-104166F164DE}" destId="{362EB4F5-6157-4E05-86E4-3660ADE7AFB7}" srcOrd="2" destOrd="0" presId="urn:microsoft.com/office/officeart/2016/7/layout/LinearArrowProcessNumbered"/>
    <dgm:cxn modelId="{4DBAC17C-4F25-42C1-86B5-745705E18561}" type="presParOf" srcId="{362EB4F5-6157-4E05-86E4-3660ADE7AFB7}" destId="{1B7DD6D4-9695-472C-B1D3-8075FB8077F4}" srcOrd="0" destOrd="0" presId="urn:microsoft.com/office/officeart/2016/7/layout/LinearArrowProcessNumbered"/>
    <dgm:cxn modelId="{834DD58F-0041-4AC5-8BB6-9E8929D62258}" type="presParOf" srcId="{362EB4F5-6157-4E05-86E4-3660ADE7AFB7}" destId="{A90466F5-82BE-4EF8-B472-5B02E681C1E7}" srcOrd="1" destOrd="0" presId="urn:microsoft.com/office/officeart/2016/7/layout/LinearArrowProcessNumbered"/>
    <dgm:cxn modelId="{888DA8B2-3E7B-4874-97FF-3EA07177E7BE}" type="presParOf" srcId="{A90466F5-82BE-4EF8-B472-5B02E681C1E7}" destId="{FCB4F84F-C086-468C-A6E1-1C77ABB3A4F5}" srcOrd="0" destOrd="0" presId="urn:microsoft.com/office/officeart/2016/7/layout/LinearArrowProcessNumbered"/>
    <dgm:cxn modelId="{313484F0-59C7-49D5-ACA8-66D3A490121B}" type="presParOf" srcId="{A90466F5-82BE-4EF8-B472-5B02E681C1E7}" destId="{3B2C0A06-F35E-44E7-93FC-6DB00F1FA57C}" srcOrd="1" destOrd="0" presId="urn:microsoft.com/office/officeart/2016/7/layout/LinearArrowProcessNumbered"/>
    <dgm:cxn modelId="{AF32C171-1F53-4C69-93B0-E528AB8A31A6}" type="presParOf" srcId="{A90466F5-82BE-4EF8-B472-5B02E681C1E7}" destId="{BCEC63D5-7471-4673-88EB-71AFBE3FB4B9}" srcOrd="2" destOrd="0" presId="urn:microsoft.com/office/officeart/2016/7/layout/LinearArrowProcessNumbered"/>
    <dgm:cxn modelId="{72B0FEE4-DD76-4172-AF24-8C73085EEE0A}" type="presParOf" srcId="{A90466F5-82BE-4EF8-B472-5B02E681C1E7}" destId="{01766211-ADAC-407B-B06C-6E568D96A949}" srcOrd="3" destOrd="0" presId="urn:microsoft.com/office/officeart/2016/7/layout/LinearArrowProcessNumbered"/>
    <dgm:cxn modelId="{9A6ACB63-9100-40EB-90FD-9E38C4CAE7D7}" type="presParOf" srcId="{362EB4F5-6157-4E05-86E4-3660ADE7AFB7}" destId="{8D5E24D8-7718-4705-B3AC-EE3F5DA63CD9}" srcOrd="2" destOrd="0" presId="urn:microsoft.com/office/officeart/2016/7/layout/LinearArrowProcessNumbered"/>
    <dgm:cxn modelId="{4125AA00-DA46-4BD3-8C4D-9DD619C32608}" type="presParOf" srcId="{B12FA3DC-54F8-4930-80DE-104166F164DE}" destId="{56FCE06E-DF1D-42E6-8FE3-A83782F60FDE}" srcOrd="3" destOrd="0" presId="urn:microsoft.com/office/officeart/2016/7/layout/LinearArrowProcessNumbered"/>
    <dgm:cxn modelId="{A1CF2728-A16C-409D-A73B-3C35FADA6AF5}" type="presParOf" srcId="{B12FA3DC-54F8-4930-80DE-104166F164DE}" destId="{4E4678FA-ADA3-4A58-BD9F-E155CDACB704}" srcOrd="4" destOrd="0" presId="urn:microsoft.com/office/officeart/2016/7/layout/LinearArrowProcessNumbered"/>
    <dgm:cxn modelId="{B73CF147-AAB7-4CE8-8B80-004D2D1FB5C2}" type="presParOf" srcId="{4E4678FA-ADA3-4A58-BD9F-E155CDACB704}" destId="{5EF47944-0F9D-44BB-997C-E89A80DB56D4}" srcOrd="0" destOrd="0" presId="urn:microsoft.com/office/officeart/2016/7/layout/LinearArrowProcessNumbered"/>
    <dgm:cxn modelId="{2B08BEE5-9DFD-4EC0-9D3C-2729E7CC96E0}" type="presParOf" srcId="{4E4678FA-ADA3-4A58-BD9F-E155CDACB704}" destId="{4AAE776D-00C1-44A4-A570-703F54FAB1DA}" srcOrd="1" destOrd="0" presId="urn:microsoft.com/office/officeart/2016/7/layout/LinearArrowProcessNumbered"/>
    <dgm:cxn modelId="{E5B99848-0D3C-4D87-B9AE-3738A009363E}" type="presParOf" srcId="{4AAE776D-00C1-44A4-A570-703F54FAB1DA}" destId="{376A4DAF-546E-4C14-8C6C-9F8546A53C7D}" srcOrd="0" destOrd="0" presId="urn:microsoft.com/office/officeart/2016/7/layout/LinearArrowProcessNumbered"/>
    <dgm:cxn modelId="{7E8E04DA-B60A-4BA3-8B34-3A087AB5678F}" type="presParOf" srcId="{4AAE776D-00C1-44A4-A570-703F54FAB1DA}" destId="{83D09D39-EFA0-4804-B75F-0CBA65847F06}" srcOrd="1" destOrd="0" presId="urn:microsoft.com/office/officeart/2016/7/layout/LinearArrowProcessNumbered"/>
    <dgm:cxn modelId="{41E3B443-9B0B-41EB-AE49-F3E45FDAEF57}" type="presParOf" srcId="{4AAE776D-00C1-44A4-A570-703F54FAB1DA}" destId="{2211E488-4E71-4A13-BAA6-DDC01F26E253}" srcOrd="2" destOrd="0" presId="urn:microsoft.com/office/officeart/2016/7/layout/LinearArrowProcessNumbered"/>
    <dgm:cxn modelId="{F7942C1C-06F9-4D2E-9C6B-0111409E7747}" type="presParOf" srcId="{4AAE776D-00C1-44A4-A570-703F54FAB1DA}" destId="{BFD38FE7-8AC9-438B-B58D-2F4166BE9751}" srcOrd="3" destOrd="0" presId="urn:microsoft.com/office/officeart/2016/7/layout/LinearArrowProcessNumbered"/>
    <dgm:cxn modelId="{61BE3EA0-9046-4CDB-9FF7-2162A38B1179}" type="presParOf" srcId="{4E4678FA-ADA3-4A58-BD9F-E155CDACB704}" destId="{AE4F22D9-2AF8-4BDC-BA1F-F05C4627F5FE}" srcOrd="2" destOrd="0" presId="urn:microsoft.com/office/officeart/2016/7/layout/LinearArrowProcessNumbered"/>
    <dgm:cxn modelId="{C494F8A1-54C4-458D-8877-43CE45F41EF2}" type="presParOf" srcId="{B12FA3DC-54F8-4930-80DE-104166F164DE}" destId="{63F0AC2E-786E-421F-8DFE-D33033A50238}" srcOrd="5" destOrd="0" presId="urn:microsoft.com/office/officeart/2016/7/layout/LinearArrowProcessNumbered"/>
    <dgm:cxn modelId="{CE1A12C5-FDB5-4346-B227-A1E1B739CC55}" type="presParOf" srcId="{B12FA3DC-54F8-4930-80DE-104166F164DE}" destId="{77BC53D2-6121-4F8C-8D62-6541D9C14BA6}" srcOrd="6" destOrd="0" presId="urn:microsoft.com/office/officeart/2016/7/layout/LinearArrowProcessNumbered"/>
    <dgm:cxn modelId="{6ACA7718-F23C-4C16-8543-514FC675A044}" type="presParOf" srcId="{77BC53D2-6121-4F8C-8D62-6541D9C14BA6}" destId="{7524AA5F-1F28-4B03-98AF-4A7AF54F6375}" srcOrd="0" destOrd="0" presId="urn:microsoft.com/office/officeart/2016/7/layout/LinearArrowProcessNumbered"/>
    <dgm:cxn modelId="{D20D093F-722E-45C4-B750-2F8EEEAA5D2F}" type="presParOf" srcId="{77BC53D2-6121-4F8C-8D62-6541D9C14BA6}" destId="{46118E4D-FC43-49AA-86C4-6CB1B22A7947}" srcOrd="1" destOrd="0" presId="urn:microsoft.com/office/officeart/2016/7/layout/LinearArrowProcessNumbered"/>
    <dgm:cxn modelId="{E9E9C296-0928-4436-B30B-E9709F30CFD8}" type="presParOf" srcId="{46118E4D-FC43-49AA-86C4-6CB1B22A7947}" destId="{6043DD3A-35A2-4951-BF52-593EC49E07A5}" srcOrd="0" destOrd="0" presId="urn:microsoft.com/office/officeart/2016/7/layout/LinearArrowProcessNumbered"/>
    <dgm:cxn modelId="{8A8816A1-861B-400E-9569-A0D810B1412A}" type="presParOf" srcId="{46118E4D-FC43-49AA-86C4-6CB1B22A7947}" destId="{05A5BCB8-427A-45C4-B4AC-17159AA22EF4}" srcOrd="1" destOrd="0" presId="urn:microsoft.com/office/officeart/2016/7/layout/LinearArrowProcessNumbered"/>
    <dgm:cxn modelId="{0B0DDC6F-F414-42D6-B5E2-7F3F36EB5CB5}" type="presParOf" srcId="{46118E4D-FC43-49AA-86C4-6CB1B22A7947}" destId="{F8F8CCFD-7F46-4897-B45D-CB3429E6FBC8}" srcOrd="2" destOrd="0" presId="urn:microsoft.com/office/officeart/2016/7/layout/LinearArrowProcessNumbered"/>
    <dgm:cxn modelId="{FBA44D41-3247-49B2-934D-21E72C5F0AF2}" type="presParOf" srcId="{46118E4D-FC43-49AA-86C4-6CB1B22A7947}" destId="{3E2FCB74-3577-4E5D-8CF3-6EF552958515}" srcOrd="3" destOrd="0" presId="urn:microsoft.com/office/officeart/2016/7/layout/LinearArrowProcessNumbered"/>
    <dgm:cxn modelId="{32068D10-9A53-4A87-8681-1D8E98BBC026}" type="presParOf" srcId="{77BC53D2-6121-4F8C-8D62-6541D9C14BA6}" destId="{07E8B62C-D376-4AAF-B1AE-EDDC69BCDEC6}" srcOrd="2" destOrd="0" presId="urn:microsoft.com/office/officeart/2016/7/layout/LinearArrowProcessNumbered"/>
    <dgm:cxn modelId="{09AA4CA4-3618-40F6-83BA-6CEBCD465BB6}" type="presParOf" srcId="{B12FA3DC-54F8-4930-80DE-104166F164DE}" destId="{229AFDEA-0835-4C16-A0F9-7A0CD567A766}" srcOrd="7" destOrd="0" presId="urn:microsoft.com/office/officeart/2016/7/layout/LinearArrowProcessNumbered"/>
    <dgm:cxn modelId="{D9D6A422-FEDD-4804-9CAD-FE472754FACA}" type="presParOf" srcId="{B12FA3DC-54F8-4930-80DE-104166F164DE}" destId="{F254467B-DEAF-4857-AAEB-33824044B857}" srcOrd="8" destOrd="0" presId="urn:microsoft.com/office/officeart/2016/7/layout/LinearArrowProcessNumbered"/>
    <dgm:cxn modelId="{15AE91CB-BD1F-4325-988B-A99DAEA03E5C}" type="presParOf" srcId="{F254467B-DEAF-4857-AAEB-33824044B857}" destId="{41BCBB91-EC1C-48A6-91E9-EAE0C129C6FD}" srcOrd="0" destOrd="0" presId="urn:microsoft.com/office/officeart/2016/7/layout/LinearArrowProcessNumbered"/>
    <dgm:cxn modelId="{37FC96F6-3F98-44BD-A7E8-6A48CF88CA44}" type="presParOf" srcId="{F254467B-DEAF-4857-AAEB-33824044B857}" destId="{6CA79EB8-CDEF-4A9D-BBA2-07055FA2C080}" srcOrd="1" destOrd="0" presId="urn:microsoft.com/office/officeart/2016/7/layout/LinearArrowProcessNumbered"/>
    <dgm:cxn modelId="{813DC9DB-F6BE-4727-AF02-9D422FAA449E}" type="presParOf" srcId="{6CA79EB8-CDEF-4A9D-BBA2-07055FA2C080}" destId="{8D7C1BD7-FC79-4D84-BCF6-85A5D9EF03C8}" srcOrd="0" destOrd="0" presId="urn:microsoft.com/office/officeart/2016/7/layout/LinearArrowProcessNumbered"/>
    <dgm:cxn modelId="{E3F8B11A-9785-4488-9F61-F3B46F640243}" type="presParOf" srcId="{6CA79EB8-CDEF-4A9D-BBA2-07055FA2C080}" destId="{A714696A-3ECB-49CF-BE61-071B7870B770}" srcOrd="1" destOrd="0" presId="urn:microsoft.com/office/officeart/2016/7/layout/LinearArrowProcessNumbered"/>
    <dgm:cxn modelId="{0590A849-E381-47D8-85C4-C5485A3D3F70}" type="presParOf" srcId="{6CA79EB8-CDEF-4A9D-BBA2-07055FA2C080}" destId="{D940221A-2AFB-493E-97B5-B28E9E0D5026}" srcOrd="2" destOrd="0" presId="urn:microsoft.com/office/officeart/2016/7/layout/LinearArrowProcessNumbered"/>
    <dgm:cxn modelId="{F5E4AF4F-F6E5-4341-80B7-2F0FB5DAEB35}" type="presParOf" srcId="{6CA79EB8-CDEF-4A9D-BBA2-07055FA2C080}" destId="{CB0F1AE3-2380-426E-8C5A-DE43822902F4}" srcOrd="3" destOrd="0" presId="urn:microsoft.com/office/officeart/2016/7/layout/LinearArrowProcessNumbered"/>
    <dgm:cxn modelId="{F64C4246-1AC8-41ED-8CA1-EC29EA615926}" type="presParOf" srcId="{F254467B-DEAF-4857-AAEB-33824044B857}" destId="{F8DB6329-406B-49C8-8785-46F816B50DD6}" srcOrd="2" destOrd="0" presId="urn:microsoft.com/office/officeart/2016/7/layout/LinearArrowProcessNumbered"/>
    <dgm:cxn modelId="{95F9876D-64FD-488F-A768-5085ECCA36AC}" type="presParOf" srcId="{B12FA3DC-54F8-4930-80DE-104166F164DE}" destId="{C404B067-9814-405A-8ED7-5F2A15F0B50F}" srcOrd="9" destOrd="0" presId="urn:microsoft.com/office/officeart/2016/7/layout/LinearArrowProcessNumbered"/>
    <dgm:cxn modelId="{42D19AAA-22A0-4CDE-9A00-71793606AF5F}" type="presParOf" srcId="{B12FA3DC-54F8-4930-80DE-104166F164DE}" destId="{2A8D5A08-64A5-45C0-A301-6258EEF200EF}" srcOrd="10" destOrd="0" presId="urn:microsoft.com/office/officeart/2016/7/layout/LinearArrowProcessNumbered"/>
    <dgm:cxn modelId="{44D077CB-0574-47E8-8158-7939D5E99CB2}" type="presParOf" srcId="{2A8D5A08-64A5-45C0-A301-6258EEF200EF}" destId="{52A6DC97-E008-43EC-B06D-1A9BC958D2C9}" srcOrd="0" destOrd="0" presId="urn:microsoft.com/office/officeart/2016/7/layout/LinearArrowProcessNumbered"/>
    <dgm:cxn modelId="{D107D792-5A42-423A-A3A0-7F1254B53747}" type="presParOf" srcId="{2A8D5A08-64A5-45C0-A301-6258EEF200EF}" destId="{27A4D2D2-9416-4CDD-BB3A-9FB6005CC02A}" srcOrd="1" destOrd="0" presId="urn:microsoft.com/office/officeart/2016/7/layout/LinearArrowProcessNumbered"/>
    <dgm:cxn modelId="{0BC75045-FE70-46E9-AD6D-9713D58A3674}" type="presParOf" srcId="{27A4D2D2-9416-4CDD-BB3A-9FB6005CC02A}" destId="{150EBA95-0997-4235-912E-9F2ADDE86CC8}" srcOrd="0" destOrd="0" presId="urn:microsoft.com/office/officeart/2016/7/layout/LinearArrowProcessNumbered"/>
    <dgm:cxn modelId="{F1101512-F54F-4362-8E2C-B6EE5FE85837}" type="presParOf" srcId="{27A4D2D2-9416-4CDD-BB3A-9FB6005CC02A}" destId="{A78F0420-1520-458F-8706-0AD0DC35C809}" srcOrd="1" destOrd="0" presId="urn:microsoft.com/office/officeart/2016/7/layout/LinearArrowProcessNumbered"/>
    <dgm:cxn modelId="{B58E2488-F87A-41E4-95D2-F974FEA30B20}" type="presParOf" srcId="{27A4D2D2-9416-4CDD-BB3A-9FB6005CC02A}" destId="{999A6F07-4D79-405F-B813-29C2223C89CE}" srcOrd="2" destOrd="0" presId="urn:microsoft.com/office/officeart/2016/7/layout/LinearArrowProcessNumbered"/>
    <dgm:cxn modelId="{42232A67-5285-45A6-88F4-31B41B86CB8F}" type="presParOf" srcId="{27A4D2D2-9416-4CDD-BB3A-9FB6005CC02A}" destId="{E44D86B0-E070-4715-BC3F-150B221C2A3F}" srcOrd="3" destOrd="0" presId="urn:microsoft.com/office/officeart/2016/7/layout/LinearArrowProcessNumbered"/>
    <dgm:cxn modelId="{FA35B034-C633-495B-8BA8-9D12B945E345}" type="presParOf" srcId="{2A8D5A08-64A5-45C0-A301-6258EEF200EF}" destId="{F4429AED-A2F1-42C9-B016-C1C3E383CBB3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FF6A5E-6347-4B00-8359-EE936B02EA19}">
      <dsp:nvSpPr>
        <dsp:cNvPr id="0" name=""/>
        <dsp:cNvSpPr/>
      </dsp:nvSpPr>
      <dsp:spPr>
        <a:xfrm>
          <a:off x="5326192" y="1570546"/>
          <a:ext cx="3016557" cy="717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9162"/>
              </a:lnTo>
              <a:lnTo>
                <a:pt x="3016557" y="489162"/>
              </a:lnTo>
              <a:lnTo>
                <a:pt x="3016557" y="717803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E8EBF4-4FDB-45E3-AF9E-7947F9273DFC}">
      <dsp:nvSpPr>
        <dsp:cNvPr id="0" name=""/>
        <dsp:cNvSpPr/>
      </dsp:nvSpPr>
      <dsp:spPr>
        <a:xfrm>
          <a:off x="5280472" y="1570546"/>
          <a:ext cx="91440" cy="7178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17803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FB8A83-2AA8-4251-94CF-5A3EB27E8C62}">
      <dsp:nvSpPr>
        <dsp:cNvPr id="0" name=""/>
        <dsp:cNvSpPr/>
      </dsp:nvSpPr>
      <dsp:spPr>
        <a:xfrm>
          <a:off x="2309635" y="1570546"/>
          <a:ext cx="3016557" cy="717803"/>
        </a:xfrm>
        <a:custGeom>
          <a:avLst/>
          <a:gdLst/>
          <a:ahLst/>
          <a:cxnLst/>
          <a:rect l="0" t="0" r="0" b="0"/>
          <a:pathLst>
            <a:path>
              <a:moveTo>
                <a:pt x="3016557" y="0"/>
              </a:moveTo>
              <a:lnTo>
                <a:pt x="3016557" y="489162"/>
              </a:lnTo>
              <a:lnTo>
                <a:pt x="0" y="489162"/>
              </a:lnTo>
              <a:lnTo>
                <a:pt x="0" y="717803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6F6F81-8412-47B5-A34E-F4AB0F095577}">
      <dsp:nvSpPr>
        <dsp:cNvPr id="0" name=""/>
        <dsp:cNvSpPr/>
      </dsp:nvSpPr>
      <dsp:spPr>
        <a:xfrm>
          <a:off x="4092146" y="3308"/>
          <a:ext cx="2468092" cy="156723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5746068-78F8-45B1-8CE1-AAE7946D5E34}">
      <dsp:nvSpPr>
        <dsp:cNvPr id="0" name=""/>
        <dsp:cNvSpPr/>
      </dsp:nvSpPr>
      <dsp:spPr>
        <a:xfrm>
          <a:off x="4366378" y="263828"/>
          <a:ext cx="2468092" cy="15672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/>
            <a:t>Έμμεσοι Φόροι</a:t>
          </a:r>
          <a:endParaRPr lang="en-US" sz="2300" kern="1200"/>
        </a:p>
      </dsp:txBody>
      <dsp:txXfrm>
        <a:off x="4412281" y="309731"/>
        <a:ext cx="2376286" cy="1475432"/>
      </dsp:txXfrm>
    </dsp:sp>
    <dsp:sp modelId="{CF2B167E-1223-40AA-B0BE-47CABDCEE14B}">
      <dsp:nvSpPr>
        <dsp:cNvPr id="0" name=""/>
        <dsp:cNvSpPr/>
      </dsp:nvSpPr>
      <dsp:spPr>
        <a:xfrm>
          <a:off x="1075588" y="2288350"/>
          <a:ext cx="2468092" cy="156723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A89480B-A22B-4777-B5B2-04243896B2CF}">
      <dsp:nvSpPr>
        <dsp:cNvPr id="0" name=""/>
        <dsp:cNvSpPr/>
      </dsp:nvSpPr>
      <dsp:spPr>
        <a:xfrm>
          <a:off x="1349821" y="2548871"/>
          <a:ext cx="2468092" cy="15672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/>
            <a:t>ΦΠΑ</a:t>
          </a:r>
          <a:endParaRPr lang="en-US" sz="2300" kern="1200"/>
        </a:p>
      </dsp:txBody>
      <dsp:txXfrm>
        <a:off x="1395724" y="2594774"/>
        <a:ext cx="2376286" cy="1475432"/>
      </dsp:txXfrm>
    </dsp:sp>
    <dsp:sp modelId="{108D096C-F58A-45E3-B04E-0691DD6E6D62}">
      <dsp:nvSpPr>
        <dsp:cNvPr id="0" name=""/>
        <dsp:cNvSpPr/>
      </dsp:nvSpPr>
      <dsp:spPr>
        <a:xfrm>
          <a:off x="4092146" y="2288350"/>
          <a:ext cx="2468092" cy="156723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84EFA7A-E7CB-416E-8250-4F2CAFCB6B3C}">
      <dsp:nvSpPr>
        <dsp:cNvPr id="0" name=""/>
        <dsp:cNvSpPr/>
      </dsp:nvSpPr>
      <dsp:spPr>
        <a:xfrm>
          <a:off x="4366378" y="2548871"/>
          <a:ext cx="2468092" cy="15672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/>
            <a:t>Ειδικοί Φόροι Κατανάλωσης (αλκοολούχα, καφές)</a:t>
          </a:r>
          <a:endParaRPr lang="en-US" sz="2300" kern="1200"/>
        </a:p>
      </dsp:txBody>
      <dsp:txXfrm>
        <a:off x="4412281" y="2594774"/>
        <a:ext cx="2376286" cy="1475432"/>
      </dsp:txXfrm>
    </dsp:sp>
    <dsp:sp modelId="{C9CE60D7-CA40-431D-9F3B-B520795FD5A2}">
      <dsp:nvSpPr>
        <dsp:cNvPr id="0" name=""/>
        <dsp:cNvSpPr/>
      </dsp:nvSpPr>
      <dsp:spPr>
        <a:xfrm>
          <a:off x="7108704" y="2288350"/>
          <a:ext cx="2468092" cy="156723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78870B4-A472-4C44-90DA-DF807331F3A9}">
      <dsp:nvSpPr>
        <dsp:cNvPr id="0" name=""/>
        <dsp:cNvSpPr/>
      </dsp:nvSpPr>
      <dsp:spPr>
        <a:xfrm>
          <a:off x="7382936" y="2548871"/>
          <a:ext cx="2468092" cy="15672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/>
            <a:t>Φόρος Διαμονής</a:t>
          </a:r>
          <a:endParaRPr lang="en-US" sz="2300" kern="1200"/>
        </a:p>
      </dsp:txBody>
      <dsp:txXfrm>
        <a:off x="7428839" y="2594774"/>
        <a:ext cx="2376286" cy="14754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A6CB0-2957-4D32-9A3B-7C9343760FD6}">
      <dsp:nvSpPr>
        <dsp:cNvPr id="0" name=""/>
        <dsp:cNvSpPr/>
      </dsp:nvSpPr>
      <dsp:spPr>
        <a:xfrm>
          <a:off x="917625" y="1538292"/>
          <a:ext cx="725585" cy="71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FF57DD-40B8-4352-A899-4FB2DB4770C1}">
      <dsp:nvSpPr>
        <dsp:cNvPr id="0" name=""/>
        <dsp:cNvSpPr/>
      </dsp:nvSpPr>
      <dsp:spPr>
        <a:xfrm>
          <a:off x="1686746" y="1477319"/>
          <a:ext cx="83442" cy="156876"/>
        </a:xfrm>
        <a:prstGeom prst="chevron">
          <a:avLst>
            <a:gd name="adj" fmla="val 9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50219B-B039-4BC1-BB47-2DD130EAE221}">
      <dsp:nvSpPr>
        <dsp:cNvPr id="0" name=""/>
        <dsp:cNvSpPr/>
      </dsp:nvSpPr>
      <dsp:spPr>
        <a:xfrm>
          <a:off x="473949" y="1185350"/>
          <a:ext cx="705956" cy="70595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395" tIns="27395" rIns="27395" bIns="2739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1</a:t>
          </a:r>
        </a:p>
      </dsp:txBody>
      <dsp:txXfrm>
        <a:off x="577334" y="1288735"/>
        <a:ext cx="499186" cy="499186"/>
      </dsp:txXfrm>
    </dsp:sp>
    <dsp:sp modelId="{AFD1CE4F-3F0C-4B81-9078-7010FF743520}">
      <dsp:nvSpPr>
        <dsp:cNvPr id="0" name=""/>
        <dsp:cNvSpPr/>
      </dsp:nvSpPr>
      <dsp:spPr>
        <a:xfrm>
          <a:off x="10644" y="2048505"/>
          <a:ext cx="1632566" cy="2308203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779" tIns="165100" rIns="12877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b="1" kern="1200" dirty="0"/>
            <a:t>ΑΕΠ</a:t>
          </a:r>
          <a:endParaRPr lang="en-US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100" kern="1200"/>
            <a:t>Καλύπτουν </a:t>
          </a:r>
          <a:r>
            <a:rPr lang="el-GR" sz="1100" kern="1200" dirty="0"/>
            <a:t>το </a:t>
          </a:r>
          <a:r>
            <a:rPr lang="el-GR" sz="1100" b="1" kern="1200" dirty="0"/>
            <a:t>6,5% </a:t>
          </a:r>
          <a:r>
            <a:rPr lang="el-GR" sz="1100" kern="1200" dirty="0"/>
            <a:t>της οικονομικής δραστηριότητας</a:t>
          </a:r>
          <a:endParaRPr lang="en-US" sz="1100" kern="1200" dirty="0"/>
        </a:p>
      </dsp:txBody>
      <dsp:txXfrm>
        <a:off x="10644" y="2375018"/>
        <a:ext cx="1632566" cy="1981690"/>
      </dsp:txXfrm>
    </dsp:sp>
    <dsp:sp modelId="{FCB4F84F-C086-468C-A6E1-1C77ABB3A4F5}">
      <dsp:nvSpPr>
        <dsp:cNvPr id="0" name=""/>
        <dsp:cNvSpPr/>
      </dsp:nvSpPr>
      <dsp:spPr>
        <a:xfrm>
          <a:off x="1824607" y="1538299"/>
          <a:ext cx="1632566" cy="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2C0A06-F35E-44E7-93FC-6DB00F1FA57C}">
      <dsp:nvSpPr>
        <dsp:cNvPr id="0" name=""/>
        <dsp:cNvSpPr/>
      </dsp:nvSpPr>
      <dsp:spPr>
        <a:xfrm>
          <a:off x="3500708" y="1477325"/>
          <a:ext cx="83442" cy="156882"/>
        </a:xfrm>
        <a:prstGeom prst="chevron">
          <a:avLst>
            <a:gd name="adj" fmla="val 9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EC63D5-7471-4673-88EB-71AFBE3FB4B9}">
      <dsp:nvSpPr>
        <dsp:cNvPr id="0" name=""/>
        <dsp:cNvSpPr/>
      </dsp:nvSpPr>
      <dsp:spPr>
        <a:xfrm>
          <a:off x="2287912" y="1185357"/>
          <a:ext cx="705956" cy="70595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395" tIns="27395" rIns="27395" bIns="2739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2</a:t>
          </a:r>
        </a:p>
      </dsp:txBody>
      <dsp:txXfrm>
        <a:off x="2391297" y="1288742"/>
        <a:ext cx="499186" cy="499186"/>
      </dsp:txXfrm>
    </dsp:sp>
    <dsp:sp modelId="{8D5E24D8-7718-4705-B3AC-EE3F5DA63CD9}">
      <dsp:nvSpPr>
        <dsp:cNvPr id="0" name=""/>
        <dsp:cNvSpPr/>
      </dsp:nvSpPr>
      <dsp:spPr>
        <a:xfrm>
          <a:off x="1824607" y="2056921"/>
          <a:ext cx="1632566" cy="229140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779" tIns="165100" rIns="12877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b="1" kern="1200" dirty="0"/>
            <a:t>Απασχόληση</a:t>
          </a:r>
          <a:endParaRPr lang="en-US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100" kern="1200" dirty="0"/>
            <a:t>Αποτελούν έναν από τους μεγαλύτερους εργοδότες της ελληνικής οικονομίας, με περίπου το </a:t>
          </a:r>
          <a:r>
            <a:rPr lang="el-GR" sz="1100" b="1" kern="1200" dirty="0"/>
            <a:t>13,6% της απασχόλησης</a:t>
          </a:r>
          <a:endParaRPr lang="en-US" sz="1100" b="1" kern="1200" dirty="0"/>
        </a:p>
      </dsp:txBody>
      <dsp:txXfrm>
        <a:off x="1824607" y="2383434"/>
        <a:ext cx="1632566" cy="1964894"/>
      </dsp:txXfrm>
    </dsp:sp>
    <dsp:sp modelId="{376A4DAF-546E-4C14-8C6C-9F8546A53C7D}">
      <dsp:nvSpPr>
        <dsp:cNvPr id="0" name=""/>
        <dsp:cNvSpPr/>
      </dsp:nvSpPr>
      <dsp:spPr>
        <a:xfrm>
          <a:off x="3638570" y="1538299"/>
          <a:ext cx="1632566" cy="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D09D39-EFA0-4804-B75F-0CBA65847F06}">
      <dsp:nvSpPr>
        <dsp:cNvPr id="0" name=""/>
        <dsp:cNvSpPr/>
      </dsp:nvSpPr>
      <dsp:spPr>
        <a:xfrm>
          <a:off x="5314671" y="1477325"/>
          <a:ext cx="83442" cy="156882"/>
        </a:xfrm>
        <a:prstGeom prst="chevron">
          <a:avLst>
            <a:gd name="adj" fmla="val 9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11E488-4E71-4A13-BAA6-DDC01F26E253}">
      <dsp:nvSpPr>
        <dsp:cNvPr id="0" name=""/>
        <dsp:cNvSpPr/>
      </dsp:nvSpPr>
      <dsp:spPr>
        <a:xfrm>
          <a:off x="4101875" y="1185357"/>
          <a:ext cx="705956" cy="70595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395" tIns="27395" rIns="27395" bIns="2739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3</a:t>
          </a:r>
        </a:p>
      </dsp:txBody>
      <dsp:txXfrm>
        <a:off x="4205260" y="1288742"/>
        <a:ext cx="499186" cy="499186"/>
      </dsp:txXfrm>
    </dsp:sp>
    <dsp:sp modelId="{AE4F22D9-2AF8-4BDC-BA1F-F05C4627F5FE}">
      <dsp:nvSpPr>
        <dsp:cNvPr id="0" name=""/>
        <dsp:cNvSpPr/>
      </dsp:nvSpPr>
      <dsp:spPr>
        <a:xfrm>
          <a:off x="3638570" y="2056921"/>
          <a:ext cx="1632566" cy="229140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779" tIns="165100" rIns="12877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b="1" kern="1200" dirty="0"/>
            <a:t>Ανταγωνιστικότητα</a:t>
          </a:r>
          <a:endParaRPr lang="en-US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100" kern="1200" dirty="0"/>
            <a:t> Κλάδοι με εγχώριο αλλά και </a:t>
          </a:r>
          <a:r>
            <a:rPr lang="el-GR" sz="1100" b="1" kern="1200" dirty="0"/>
            <a:t>εξαγωγικό</a:t>
          </a:r>
          <a:r>
            <a:rPr lang="el-GR" sz="1100" kern="1200" dirty="0"/>
            <a:t> προσανατολισμό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100" kern="1200" dirty="0"/>
            <a:t>€17,4 δισεκ. οι τουριστικές εισπράξεις στο 11μηνο του 2020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</dsp:txBody>
      <dsp:txXfrm>
        <a:off x="3638570" y="2383434"/>
        <a:ext cx="1632566" cy="1964894"/>
      </dsp:txXfrm>
    </dsp:sp>
    <dsp:sp modelId="{6043DD3A-35A2-4951-BF52-593EC49E07A5}">
      <dsp:nvSpPr>
        <dsp:cNvPr id="0" name=""/>
        <dsp:cNvSpPr/>
      </dsp:nvSpPr>
      <dsp:spPr>
        <a:xfrm>
          <a:off x="5452533" y="1538299"/>
          <a:ext cx="1632566" cy="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A5BCB8-427A-45C4-B4AC-17159AA22EF4}">
      <dsp:nvSpPr>
        <dsp:cNvPr id="0" name=""/>
        <dsp:cNvSpPr/>
      </dsp:nvSpPr>
      <dsp:spPr>
        <a:xfrm>
          <a:off x="7128634" y="1477325"/>
          <a:ext cx="83442" cy="156882"/>
        </a:xfrm>
        <a:prstGeom prst="chevron">
          <a:avLst>
            <a:gd name="adj" fmla="val 9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F8CCFD-7F46-4897-B45D-CB3429E6FBC8}">
      <dsp:nvSpPr>
        <dsp:cNvPr id="0" name=""/>
        <dsp:cNvSpPr/>
      </dsp:nvSpPr>
      <dsp:spPr>
        <a:xfrm>
          <a:off x="5915837" y="1185357"/>
          <a:ext cx="705956" cy="70595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395" tIns="27395" rIns="27395" bIns="2739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4</a:t>
          </a:r>
        </a:p>
      </dsp:txBody>
      <dsp:txXfrm>
        <a:off x="6019222" y="1288742"/>
        <a:ext cx="499186" cy="499186"/>
      </dsp:txXfrm>
    </dsp:sp>
    <dsp:sp modelId="{07E8B62C-D376-4AAF-B1AE-EDDC69BCDEC6}">
      <dsp:nvSpPr>
        <dsp:cNvPr id="0" name=""/>
        <dsp:cNvSpPr/>
      </dsp:nvSpPr>
      <dsp:spPr>
        <a:xfrm>
          <a:off x="5452533" y="2056921"/>
          <a:ext cx="1632566" cy="229140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779" tIns="165100" rIns="12877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b="1" kern="1200"/>
            <a:t>Φορολογικά Έσοδα</a:t>
          </a:r>
          <a:endParaRPr lang="en-US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100" kern="1200" dirty="0"/>
            <a:t>Συνεισφέρουν το </a:t>
          </a:r>
          <a:r>
            <a:rPr lang="el-GR" sz="1100" b="1" kern="1200" dirty="0"/>
            <a:t>6,1% των φορολογικών εσόδων</a:t>
          </a:r>
          <a:r>
            <a:rPr lang="el-GR" sz="1100" kern="1200" dirty="0"/>
            <a:t> και το 11% των έμμεσων φόρων</a:t>
          </a:r>
          <a:endParaRPr lang="en-US" sz="1100" kern="1200" dirty="0"/>
        </a:p>
      </dsp:txBody>
      <dsp:txXfrm>
        <a:off x="5452533" y="2383434"/>
        <a:ext cx="1632566" cy="1964894"/>
      </dsp:txXfrm>
    </dsp:sp>
    <dsp:sp modelId="{8D7C1BD7-FC79-4D84-BCF6-85A5D9EF03C8}">
      <dsp:nvSpPr>
        <dsp:cNvPr id="0" name=""/>
        <dsp:cNvSpPr/>
      </dsp:nvSpPr>
      <dsp:spPr>
        <a:xfrm>
          <a:off x="7266495" y="1538299"/>
          <a:ext cx="1632566" cy="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14696A-3ECB-49CF-BE61-071B7870B770}">
      <dsp:nvSpPr>
        <dsp:cNvPr id="0" name=""/>
        <dsp:cNvSpPr/>
      </dsp:nvSpPr>
      <dsp:spPr>
        <a:xfrm>
          <a:off x="8942597" y="1477325"/>
          <a:ext cx="83442" cy="156882"/>
        </a:xfrm>
        <a:prstGeom prst="chevron">
          <a:avLst>
            <a:gd name="adj" fmla="val 9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40221A-2AFB-493E-97B5-B28E9E0D5026}">
      <dsp:nvSpPr>
        <dsp:cNvPr id="0" name=""/>
        <dsp:cNvSpPr/>
      </dsp:nvSpPr>
      <dsp:spPr>
        <a:xfrm>
          <a:off x="7729800" y="1185357"/>
          <a:ext cx="705956" cy="70595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395" tIns="27395" rIns="27395" bIns="2739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5</a:t>
          </a:r>
        </a:p>
      </dsp:txBody>
      <dsp:txXfrm>
        <a:off x="7833185" y="1288742"/>
        <a:ext cx="499186" cy="499186"/>
      </dsp:txXfrm>
    </dsp:sp>
    <dsp:sp modelId="{F8DB6329-406B-49C8-8785-46F816B50DD6}">
      <dsp:nvSpPr>
        <dsp:cNvPr id="0" name=""/>
        <dsp:cNvSpPr/>
      </dsp:nvSpPr>
      <dsp:spPr>
        <a:xfrm>
          <a:off x="7266495" y="2056921"/>
          <a:ext cx="1632566" cy="229140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779" tIns="165100" rIns="12877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b="1" kern="1200" dirty="0"/>
            <a:t>Προκλήσεις</a:t>
          </a:r>
          <a:endParaRPr lang="en-US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100" kern="1200" dirty="0"/>
            <a:t>Συνεχείς </a:t>
          </a:r>
          <a:r>
            <a:rPr lang="el-GR" sz="1100" b="1" kern="1200" dirty="0"/>
            <a:t>μεταβολές στο φορολογικό πλαίσιο</a:t>
          </a:r>
          <a:r>
            <a:rPr lang="el-GR" sz="1100" kern="1200" dirty="0"/>
            <a:t> αλλά και την άνοδο του </a:t>
          </a:r>
          <a:r>
            <a:rPr lang="el-GR" sz="1100" b="1" kern="1200" dirty="0"/>
            <a:t>πληθωρισμού</a:t>
          </a:r>
          <a:endParaRPr lang="en-US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100" b="0" kern="1200" dirty="0"/>
            <a:t>Επιβαρύνεται με υψηλούς φόρους σε σύγκριση με τουριστικά ανταγωνίστριες χώρες</a:t>
          </a:r>
          <a:endParaRPr lang="en-US" sz="1100" b="0" kern="1200" dirty="0"/>
        </a:p>
      </dsp:txBody>
      <dsp:txXfrm>
        <a:off x="7266495" y="2383434"/>
        <a:ext cx="1632566" cy="1964894"/>
      </dsp:txXfrm>
    </dsp:sp>
    <dsp:sp modelId="{150EBA95-0997-4235-912E-9F2ADDE86CC8}">
      <dsp:nvSpPr>
        <dsp:cNvPr id="0" name=""/>
        <dsp:cNvSpPr/>
      </dsp:nvSpPr>
      <dsp:spPr>
        <a:xfrm>
          <a:off x="9080458" y="1538299"/>
          <a:ext cx="816283" cy="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9A6F07-4D79-405F-B813-29C2223C89CE}">
      <dsp:nvSpPr>
        <dsp:cNvPr id="0" name=""/>
        <dsp:cNvSpPr/>
      </dsp:nvSpPr>
      <dsp:spPr>
        <a:xfrm>
          <a:off x="9543763" y="1185357"/>
          <a:ext cx="705956" cy="70595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395" tIns="27395" rIns="27395" bIns="2739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6</a:t>
          </a:r>
        </a:p>
      </dsp:txBody>
      <dsp:txXfrm>
        <a:off x="9647148" y="1288742"/>
        <a:ext cx="499186" cy="499186"/>
      </dsp:txXfrm>
    </dsp:sp>
    <dsp:sp modelId="{F4429AED-A2F1-42C9-B016-C1C3E383CBB3}">
      <dsp:nvSpPr>
        <dsp:cNvPr id="0" name=""/>
        <dsp:cNvSpPr/>
      </dsp:nvSpPr>
      <dsp:spPr>
        <a:xfrm>
          <a:off x="9080458" y="2056921"/>
          <a:ext cx="1632566" cy="229140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779" tIns="165100" rIns="12877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b="1" kern="1200" dirty="0"/>
            <a:t>Μείωση ΦΠΑ</a:t>
          </a:r>
          <a:endParaRPr lang="en-US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100" kern="1200" dirty="0"/>
            <a:t>Σημαντική ενίσχυση του κλάδου εστίασης από τη </a:t>
          </a:r>
          <a:r>
            <a:rPr lang="el-GR" sz="1100" b="1" kern="1200" dirty="0"/>
            <a:t>μείωση του ΦΠΑ στο 13% </a:t>
          </a:r>
          <a:r>
            <a:rPr lang="el-GR" sz="1100" kern="1200" dirty="0"/>
            <a:t>μετά το 2019</a:t>
          </a:r>
          <a:endParaRPr lang="en-US" sz="1100" kern="1200" dirty="0"/>
        </a:p>
      </dsp:txBody>
      <dsp:txXfrm>
        <a:off x="9080458" y="2383434"/>
        <a:ext cx="1632566" cy="19648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C17F9-5A4F-4E13-A104-1166F486525F}" type="datetimeFigureOut">
              <a:rPr lang="el-GR" smtClean="0"/>
              <a:t>13/02/2023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C9313-54C6-4DD6-954E-CE0463060B8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9277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F5703-51D7-4C7B-9B58-21AD5E00F253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1731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CC9313-54C6-4DD6-954E-CE0463060B8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7273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CC9313-54C6-4DD6-954E-CE0463060B8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6988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CC9313-54C6-4DD6-954E-CE0463060B8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5006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CC9313-54C6-4DD6-954E-CE0463060B86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0307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B79C6-475B-4640-BF11-315B58F53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A92819-D663-415B-9681-CAE6007E7D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550DA5-EBF5-4A96-8A2F-90E98FEB4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61CFF-0D1D-4D0C-8895-A9AD7A6DB0D7}" type="datetimeFigureOut">
              <a:rPr lang="el-GR" smtClean="0"/>
              <a:t>13/02/2023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A6192-F5B2-4B92-8C87-8A8845581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454B0-0C9A-4710-87EA-BD56EC904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82C-78FF-4262-9C0F-8F7FE316AB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3896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B77F0-2EE8-4E77-A066-82969357D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F2D6C-1817-49BE-A0B6-86F3EE17C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6E514-C15E-4AB3-A558-02110C803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61CFF-0D1D-4D0C-8895-A9AD7A6DB0D7}" type="datetimeFigureOut">
              <a:rPr lang="el-GR" smtClean="0"/>
              <a:t>13/02/2023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11654-30F2-4B48-B773-334C73748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B1037-BEDB-43EA-8CE3-7E281CBB2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82C-78FF-4262-9C0F-8F7FE316AB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888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DCC45-BEE2-485B-9EC1-5D42BDE0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1C5CE-6EDF-459D-9B1B-08FB2833C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1296B-4F73-4599-A830-65AEABAA5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61CFF-0D1D-4D0C-8895-A9AD7A6DB0D7}" type="datetimeFigureOut">
              <a:rPr lang="el-GR" smtClean="0"/>
              <a:t>13/02/2023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B27A3-F0FA-4592-BD8E-A16C70390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9A15B-B6EC-4BD8-80FE-F966685EF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82C-78FF-4262-9C0F-8F7FE316AB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1881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32F93-5B3B-4D78-9A81-256DC769F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B262F-67AD-4CAF-BC8E-8A130339AD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09D78E-79B0-4B44-881D-F3DCDA32B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D3F517-45EC-4A6D-950E-A16BE91E2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61CFF-0D1D-4D0C-8895-A9AD7A6DB0D7}" type="datetimeFigureOut">
              <a:rPr lang="el-GR" smtClean="0"/>
              <a:t>13/02/2023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1567EB-72B8-4D2F-BD48-40DF2F505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1D566-C94E-4695-A5A2-E325AED7E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82C-78FF-4262-9C0F-8F7FE316AB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25996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D091E-A93C-4025-8C5D-ECF23225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4417F-2061-4107-AA61-580E507AA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9304F1-912A-406A-A934-9E648C96D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1DD021-9EB6-4C43-B72F-A5A30D2CAA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36E710-1410-4AC2-A210-81C8A45114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7BCD5C-5549-4190-BD70-AEF2EA88C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61CFF-0D1D-4D0C-8895-A9AD7A6DB0D7}" type="datetimeFigureOut">
              <a:rPr lang="el-GR" smtClean="0"/>
              <a:t>13/02/2023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B75D74-C085-485E-A2C5-B2C7E751A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AA2A56-8115-4604-95CC-02F4C8801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82C-78FF-4262-9C0F-8F7FE316AB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209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4417F-2061-4107-AA61-580E507AA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5365751"/>
            <a:ext cx="5157787" cy="823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9304F1-912A-406A-A934-9E648C96D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185862"/>
            <a:ext cx="5157787" cy="4189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1DD021-9EB6-4C43-B72F-A5A30D2CAA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3537" y="5365751"/>
            <a:ext cx="5183188" cy="823912"/>
          </a:xfr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lang="en-US" sz="2000" b="0" smtClean="0"/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36E710-1410-4AC2-A210-81C8A45114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3537" y="1185862"/>
            <a:ext cx="5183188" cy="4189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7BCD5C-5549-4190-BD70-AEF2EA88C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61CFF-0D1D-4D0C-8895-A9AD7A6DB0D7}" type="datetimeFigureOut">
              <a:rPr lang="el-GR" smtClean="0"/>
              <a:t>13/02/2023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B75D74-C085-485E-A2C5-B2C7E751A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AA2A56-8115-4604-95CC-02F4C8801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82C-78FF-4262-9C0F-8F7FE316AB74}" type="slidenum">
              <a:rPr lang="el-GR" smtClean="0"/>
              <a:t>‹#›</a:t>
            </a:fld>
            <a:endParaRPr lang="el-GR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188A205-45A9-4F04-9E94-16BD4ABB3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756" y="186741"/>
            <a:ext cx="11520488" cy="8551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5233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CADF5-5D86-40BD-938B-BFFBCA4BD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5E0BA5-1FB9-43CE-982C-C49C41425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61CFF-0D1D-4D0C-8895-A9AD7A6DB0D7}" type="datetimeFigureOut">
              <a:rPr lang="el-GR" smtClean="0"/>
              <a:t>13/02/2023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864A96-E678-4750-8E7B-EA3AC4C6C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7D4865-E5FF-4A58-ACC5-F17747F75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82C-78FF-4262-9C0F-8F7FE316AB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5805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60C11E-29E5-4BCA-98D5-95D683980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61CFF-0D1D-4D0C-8895-A9AD7A6DB0D7}" type="datetimeFigureOut">
              <a:rPr lang="el-GR" smtClean="0"/>
              <a:t>13/02/2023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E32264-D0B8-43BA-A02B-A15F7FCF2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A7270-A25A-4C11-8D96-5C8F6AECE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82C-78FF-4262-9C0F-8F7FE316AB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704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281A2-C0CE-425A-BAA5-F23C15C9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46F8B-B5AB-4DF0-B185-BE6FA4303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2137D-D226-49A7-B5EF-2498D29047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71E2CB-EDE4-4CE0-A85D-3C0E56151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61CFF-0D1D-4D0C-8895-A9AD7A6DB0D7}" type="datetimeFigureOut">
              <a:rPr lang="el-GR" smtClean="0"/>
              <a:t>13/02/2023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37898-7366-46E0-B19D-C8194634E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89236D-E837-4209-84D5-9AF8BD249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82C-78FF-4262-9C0F-8F7FE316AB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559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18D50-BF81-433F-82B6-6F2D500E5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E072EE-F3BC-406B-9D80-8EDFACA0B4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F15BF-FE8D-4864-89B4-5FF333EEC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79D7D-FA2F-4591-B67F-FA4BE0B5C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61CFF-0D1D-4D0C-8895-A9AD7A6DB0D7}" type="datetimeFigureOut">
              <a:rPr lang="el-GR" smtClean="0"/>
              <a:t>13/02/2023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B34C20-DAC4-4825-B2FF-DA71A7FFA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AE9DB-3D7B-4253-8035-352C7AA8B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82C-78FF-4262-9C0F-8F7FE316AB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7379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5DCB1-49F4-4057-BF64-BE0B23DBA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5D4F6B-7989-4EA7-952B-623D1EE4F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8ECC6-A4D0-403F-9355-729BAFA4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61CFF-0D1D-4D0C-8895-A9AD7A6DB0D7}" type="datetimeFigureOut">
              <a:rPr lang="el-GR" smtClean="0"/>
              <a:t>13/02/2023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3ABAD-F3C0-4B74-BC7D-C8D819243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D7AB0-99CF-42E7-9105-67EFA7FEA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82C-78FF-4262-9C0F-8F7FE316AB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4020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80740B-7DDF-4708-A5BD-92654C6916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348DBF-06B2-4A8E-944B-18EF976F4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47F57-5CD7-46EA-83B3-37E500155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61CFF-0D1D-4D0C-8895-A9AD7A6DB0D7}" type="datetimeFigureOut">
              <a:rPr lang="el-GR" smtClean="0"/>
              <a:t>13/02/2023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1CD30-4664-42A6-A762-A7FEC721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CE9EB-7CF4-4DD8-9AB0-01F459A79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82C-78FF-4262-9C0F-8F7FE316AB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369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EA9BE7-BC46-4E93-B1A3-F2562E29B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401360-1109-4367-946E-CB4982ACC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25956-8C52-4087-8EA6-A07427613E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61CFF-0D1D-4D0C-8895-A9AD7A6DB0D7}" type="datetimeFigureOut">
              <a:rPr lang="el-GR" smtClean="0"/>
              <a:t>13/02/2023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81EB1-F231-427E-92D3-D8AF628F7E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7F5EA-1DFC-44D3-BE60-E0BD9BC94E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7582C-78FF-4262-9C0F-8F7FE316AB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702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chart" Target="../charts/chart8.xml"/><Relationship Id="rId10" Type="http://schemas.openxmlformats.org/officeDocument/2006/relationships/image" Target="../media/image12.png"/><Relationship Id="rId4" Type="http://schemas.openxmlformats.org/officeDocument/2006/relationships/chart" Target="../charts/chart7.xm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hart" Target="../charts/chart10.xml"/><Relationship Id="rId7" Type="http://schemas.openxmlformats.org/officeDocument/2006/relationships/image" Target="../media/image13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10.pn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7">
            <a:extLst>
              <a:ext uri="{FF2B5EF4-FFF2-40B4-BE49-F238E27FC236}">
                <a16:creationId xmlns:a16="http://schemas.microsoft.com/office/drawing/2014/main" id="{7839BBA6-118A-DEE3-E11C-CA275BFBBD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4" r="26300" b="5425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C962C47-5F55-D6CC-FB4F-6E42C8B7BD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800"/>
              <a:t>Έμμεσοι φόροι στην HORECA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92E653E-B855-7372-3EF0-16E55A7046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2000"/>
              <a:t>Φεβρουάριος 2023</a:t>
            </a:r>
          </a:p>
          <a:p>
            <a:pPr algn="l"/>
            <a:endParaRPr lang="en-US" sz="200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1790A7-549A-5CF2-05FB-28FAF2B0827E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9078" y="423506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3B0640-ADEA-75F4-FF68-C5C72897650D}"/>
              </a:ext>
            </a:extLst>
          </p:cNvPr>
          <p:cNvSpPr txBox="1"/>
          <p:nvPr/>
        </p:nvSpPr>
        <p:spPr>
          <a:xfrm>
            <a:off x="65113" y="1323506"/>
            <a:ext cx="374839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l-GR" sz="2800" b="1">
                <a:solidFill>
                  <a:schemeClr val="bg1"/>
                </a:solidFill>
                <a:latin typeface="Calibri" pitchFamily="34" charset="0"/>
                <a:ea typeface="ＭＳ Ｐゴシック" charset="-128"/>
                <a:cs typeface="+mj-cs"/>
              </a:rPr>
              <a:t>Ίδρυμα Οικονομικών &amp; Βιομηχανικών Ερευνών</a:t>
            </a:r>
            <a:endParaRPr lang="el-GR" sz="2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25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D6BA5-FAC7-416F-AA14-55E025CDEDFF}" type="slidenum">
              <a:rPr lang="el-GR" smtClean="0"/>
              <a:pPr/>
              <a:t>2</a:t>
            </a:fld>
            <a:endParaRPr lang="el-GR"/>
          </a:p>
        </p:txBody>
      </p:sp>
      <p:sp>
        <p:nvSpPr>
          <p:cNvPr id="3" name="Rectangle 2"/>
          <p:cNvSpPr/>
          <p:nvPr/>
        </p:nvSpPr>
        <p:spPr>
          <a:xfrm>
            <a:off x="5537263" y="2023388"/>
            <a:ext cx="5911787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l-GR" sz="280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Συνεισφορά </a:t>
            </a:r>
            <a:r>
              <a:rPr lang="en-US" sz="280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HORECA </a:t>
            </a:r>
            <a:r>
              <a:rPr lang="el-GR" sz="280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στην οικονομία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l-GR" sz="280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Επιβάρυνση </a:t>
            </a:r>
            <a:r>
              <a:rPr lang="en-US" sz="280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HORECA </a:t>
            </a:r>
            <a:r>
              <a:rPr lang="el-GR" sz="280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από έμμεσους φόρους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l-GR" sz="280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Εκτίμηση επιδράσεων από πρόσφατες μειώσεις στον ΦΠΑ στην </a:t>
            </a:r>
            <a:r>
              <a:rPr lang="en-US" sz="280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HORECA</a:t>
            </a:r>
            <a:endParaRPr lang="el-GR" sz="2800">
              <a:solidFill>
                <a:schemeClr val="accent3">
                  <a:lumMod val="50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l-GR" sz="280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Συμπεράσματα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5173688" cy="6912000"/>
          </a:xfrm>
          <a:prstGeom prst="homePlate">
            <a:avLst>
              <a:gd name="adj" fmla="val 44735"/>
            </a:avLst>
          </a:prstGeom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l-GR" sz="3200">
                <a:solidFill>
                  <a:schemeClr val="bg1"/>
                </a:solidFill>
                <a:latin typeface="Trebuchet MS" panose="020B0603020202020204" pitchFamily="34" charset="0"/>
              </a:rPr>
              <a:t>Αντικείμενο της μελέτης</a:t>
            </a:r>
            <a:br>
              <a:rPr lang="el-GR" sz="3600">
                <a:solidFill>
                  <a:schemeClr val="bg1"/>
                </a:solidFill>
                <a:latin typeface="Trebuchet MS" panose="020B0603020202020204" pitchFamily="34" charset="0"/>
              </a:rPr>
            </a:br>
            <a:br>
              <a:rPr lang="el-GR" sz="360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l-GR" sz="2400">
                <a:solidFill>
                  <a:schemeClr val="bg1"/>
                </a:solidFill>
                <a:latin typeface="Trebuchet MS" panose="020B0603020202020204" pitchFamily="34" charset="0"/>
              </a:rPr>
              <a:t>Συγκριτική παρουσίαση επιπέδου έμμεσης φορολογίας στην </a:t>
            </a:r>
            <a:r>
              <a:rPr lang="en-US" sz="2400">
                <a:solidFill>
                  <a:schemeClr val="bg1"/>
                </a:solidFill>
                <a:latin typeface="Trebuchet MS" panose="020B0603020202020204" pitchFamily="34" charset="0"/>
              </a:rPr>
              <a:t>HORECA </a:t>
            </a:r>
            <a:r>
              <a:rPr lang="el-GR" sz="2400">
                <a:solidFill>
                  <a:schemeClr val="bg1"/>
                </a:solidFill>
                <a:latin typeface="Trebuchet MS" panose="020B0603020202020204" pitchFamily="34" charset="0"/>
              </a:rPr>
              <a:t>στην Ελλάδα και άλλες χώρες της ΕΕ</a:t>
            </a:r>
            <a:endParaRPr lang="en-US" sz="320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537263" y="476672"/>
            <a:ext cx="5120609" cy="501478"/>
          </a:xfrm>
          <a:prstGeom prst="rect">
            <a:avLst/>
          </a:prstGeom>
          <a:solidFill>
            <a:schemeClr val="bg1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l-GR" sz="280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</a:rPr>
              <a:t>Περιεχόμενα</a:t>
            </a:r>
            <a:endParaRPr lang="en-US" sz="2800">
              <a:solidFill>
                <a:schemeClr val="accent3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420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0E9382-7903-8089-DBFA-69AC825B5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Η παρουσία της </a:t>
            </a:r>
            <a:r>
              <a:rPr lang="en-GB"/>
              <a:t>HORECA </a:t>
            </a:r>
            <a:r>
              <a:rPr lang="el-GR"/>
              <a:t>στην ελληνική οικονομία</a:t>
            </a: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DF003A-B017-0415-D8AD-BED545ED1A85}"/>
              </a:ext>
            </a:extLst>
          </p:cNvPr>
          <p:cNvSpPr/>
          <p:nvPr/>
        </p:nvSpPr>
        <p:spPr>
          <a:xfrm>
            <a:off x="17416" y="6597352"/>
            <a:ext cx="56886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>
                <a:latin typeface="Calibri" panose="020F0502020204030204" pitchFamily="34" charset="0"/>
                <a:cs typeface="Calibri" panose="020F0502020204030204" pitchFamily="34" charset="0"/>
              </a:rPr>
              <a:t>Πηγή: </a:t>
            </a:r>
            <a:r>
              <a:rPr lang="en-GB" sz="900">
                <a:latin typeface="Calibri" panose="020F0502020204030204" pitchFamily="34" charset="0"/>
                <a:cs typeface="Calibri" panose="020F0502020204030204" pitchFamily="34" charset="0"/>
              </a:rPr>
              <a:t>Eurostat, </a:t>
            </a:r>
            <a:r>
              <a:rPr lang="el-GR" sz="900">
                <a:latin typeface="Calibri" panose="020F0502020204030204" pitchFamily="34" charset="0"/>
                <a:cs typeface="Calibri" panose="020F0502020204030204" pitchFamily="34" charset="0"/>
              </a:rPr>
              <a:t>ΕΣΤΑΤ., εκτιμήσεις ΙΟΒΕ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BF4A0FB-866B-4AB1-86E1-07CD4CAA4B0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69954974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6C71082A-65E5-4F8E-9378-906DBF2726D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05364207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138570C3-C8E4-AC07-8964-2DD22E40BFE0}"/>
              </a:ext>
            </a:extLst>
          </p:cNvPr>
          <p:cNvSpPr/>
          <p:nvPr/>
        </p:nvSpPr>
        <p:spPr>
          <a:xfrm>
            <a:off x="5025224" y="2261630"/>
            <a:ext cx="680824" cy="274836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49B2D1-7356-5D73-6A4E-9E9E50C3BB79}"/>
              </a:ext>
            </a:extLst>
          </p:cNvPr>
          <p:cNvSpPr/>
          <p:nvPr/>
        </p:nvSpPr>
        <p:spPr>
          <a:xfrm>
            <a:off x="10377777" y="2237776"/>
            <a:ext cx="680824" cy="274836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981993" y="1410784"/>
            <a:ext cx="43543" cy="4968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2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B1470-F717-9044-4CFC-DB92F19F6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Η παρουσία της </a:t>
            </a:r>
            <a:r>
              <a:rPr lang="en-GB"/>
              <a:t>HORECA </a:t>
            </a:r>
            <a:r>
              <a:rPr lang="el-GR"/>
              <a:t>στην ελληνική οικονομία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ED85A7-EBC3-91CE-C81F-2919FBF26D12}"/>
              </a:ext>
            </a:extLst>
          </p:cNvPr>
          <p:cNvSpPr/>
          <p:nvPr/>
        </p:nvSpPr>
        <p:spPr>
          <a:xfrm>
            <a:off x="17416" y="6597352"/>
            <a:ext cx="56886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>
                <a:latin typeface="Calibri" panose="020F0502020204030204" pitchFamily="34" charset="0"/>
                <a:cs typeface="Calibri" panose="020F0502020204030204" pitchFamily="34" charset="0"/>
              </a:rPr>
              <a:t>Πηγή: </a:t>
            </a:r>
            <a:r>
              <a:rPr lang="en-GB" sz="900">
                <a:latin typeface="Calibri" panose="020F0502020204030204" pitchFamily="34" charset="0"/>
                <a:cs typeface="Calibri" panose="020F0502020204030204" pitchFamily="34" charset="0"/>
              </a:rPr>
              <a:t>Eurostat, </a:t>
            </a:r>
            <a:r>
              <a:rPr lang="el-GR" sz="900">
                <a:latin typeface="Calibri" panose="020F0502020204030204" pitchFamily="34" charset="0"/>
                <a:cs typeface="Calibri" panose="020F0502020204030204" pitchFamily="34" charset="0"/>
              </a:rPr>
              <a:t>ΕΣΤΑΤ., εκτιμήσεις ΙΟΒΕ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114C45B8-D676-490F-A2DB-4A2556DD227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57578879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29EBAB71-2C1E-4272-8BAC-227D45A8D64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71952670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700E75A8-1BCC-D707-F16D-F0478492FFE6}"/>
              </a:ext>
            </a:extLst>
          </p:cNvPr>
          <p:cNvSpPr/>
          <p:nvPr/>
        </p:nvSpPr>
        <p:spPr>
          <a:xfrm>
            <a:off x="5025224" y="2393343"/>
            <a:ext cx="680824" cy="246491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F9B3872-EE03-7258-B6DF-5A8DD19E2E0F}"/>
              </a:ext>
            </a:extLst>
          </p:cNvPr>
          <p:cNvSpPr/>
          <p:nvPr/>
        </p:nvSpPr>
        <p:spPr>
          <a:xfrm>
            <a:off x="10377778" y="2488758"/>
            <a:ext cx="690438" cy="299758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963522" y="1410784"/>
            <a:ext cx="43543" cy="4968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373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036" y="116632"/>
            <a:ext cx="11250628" cy="934082"/>
          </a:xfrm>
        </p:spPr>
        <p:txBody>
          <a:bodyPr>
            <a:normAutofit/>
          </a:bodyPr>
          <a:lstStyle/>
          <a:p>
            <a:pPr algn="l"/>
            <a:r>
              <a:rPr lang="el-GR" sz="240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Επίδραση των Ξενοδοχείων στην ελληνική οικονομία το 2022 (Προστιθέμενη Αξία)</a:t>
            </a:r>
            <a:endParaRPr lang="en-US" sz="240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80652" y="6463059"/>
            <a:ext cx="2844800" cy="365125"/>
          </a:xfrm>
        </p:spPr>
        <p:txBody>
          <a:bodyPr/>
          <a:lstStyle/>
          <a:p>
            <a:fld id="{EA7D6BA5-FAC7-416F-AA14-55E025CDEDFF}" type="slidenum">
              <a:rPr lang="el-GR" smtClean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5</a:t>
            </a:fld>
            <a:endParaRPr lang="el-GR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14172" y="1719000"/>
            <a:ext cx="3420000" cy="3420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1349" y="2202908"/>
            <a:ext cx="2520000" cy="252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995686" y="2637424"/>
            <a:ext cx="1656000" cy="1656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251467" y="1509889"/>
            <a:ext cx="1209853" cy="1424118"/>
          </a:xfrm>
          <a:prstGeom prst="line">
            <a:avLst/>
          </a:prstGeom>
          <a:ln>
            <a:prstDash val="sysDot"/>
            <a:headEnd type="oval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462620" y="1502976"/>
            <a:ext cx="68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718703" y="897495"/>
            <a:ext cx="3600000" cy="14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€9.248 εκατ.</a:t>
            </a:r>
          </a:p>
          <a:p>
            <a:r>
              <a:rPr lang="el-GR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Άμεση Προστιθέμενη Αξία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18703" y="2637424"/>
            <a:ext cx="3600000" cy="144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€4.861 εκατ.</a:t>
            </a:r>
          </a:p>
          <a:p>
            <a:r>
              <a:rPr lang="el-GR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Έμμεση Προστιθέμενη Αξία </a:t>
            </a:r>
            <a:r>
              <a:rPr lang="el-GR" sz="1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από τις εφοδιαστικές αλυσίδες, λόγω της προμήθειας αγαθών και υπηρεσιών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18703" y="4450837"/>
            <a:ext cx="3600000" cy="144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€2.239 εκατ.</a:t>
            </a:r>
          </a:p>
          <a:p>
            <a:r>
              <a:rPr lang="el-GR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Προκαλούμενη Προστιθέμενη Αξία</a:t>
            </a:r>
          </a:p>
          <a:p>
            <a:r>
              <a:rPr lang="el-GR" sz="1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από την δαπάνη του εισοδήματος των νοικοκυριών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7444" y="5526328"/>
            <a:ext cx="4681736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Πολλαπλασιαστής</a:t>
            </a:r>
            <a:r>
              <a:rPr lang="en-US" sz="240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el-GR" sz="24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1,8</a:t>
            </a:r>
          </a:p>
          <a:p>
            <a:r>
              <a:rPr lang="el-GR" sz="110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Κάθε 1 ευρώ Άμεσης Προστιθέμενης Αξίας από τον κλάδο δημιουργεί πρόσθετα 0,8 ευρώ προστιθέμενης αξίας στις εφοδιαστικές του αλυσίδες</a:t>
            </a:r>
          </a:p>
        </p:txBody>
      </p:sp>
      <p:cxnSp>
        <p:nvCxnSpPr>
          <p:cNvPr id="20" name="Straight Connector 19"/>
          <p:cNvCxnSpPr>
            <a:cxnSpLocks/>
          </p:cNvCxnSpPr>
          <p:nvPr/>
        </p:nvCxnSpPr>
        <p:spPr>
          <a:xfrm>
            <a:off x="2706460" y="3015144"/>
            <a:ext cx="1012244" cy="0"/>
          </a:xfrm>
          <a:prstGeom prst="line">
            <a:avLst/>
          </a:prstGeom>
          <a:ln>
            <a:prstDash val="sysDot"/>
            <a:headEnd type="oval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>
            <a:off x="2490436" y="4815344"/>
            <a:ext cx="1117597" cy="0"/>
          </a:xfrm>
          <a:prstGeom prst="line">
            <a:avLst/>
          </a:prstGeom>
          <a:ln>
            <a:prstDash val="sysDot"/>
            <a:headEnd type="oval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7416" y="6597352"/>
            <a:ext cx="56886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>
                <a:latin typeface="Calibri" panose="020F0502020204030204" pitchFamily="34" charset="0"/>
                <a:cs typeface="Calibri" panose="020F0502020204030204" pitchFamily="34" charset="0"/>
              </a:rPr>
              <a:t>Πηγή: Ανάλυση και εκτιμήσεις ΙΟΒΕ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E5858C-33EA-4508-A10E-64DD7B247031}"/>
              </a:ext>
            </a:extLst>
          </p:cNvPr>
          <p:cNvSpPr/>
          <p:nvPr/>
        </p:nvSpPr>
        <p:spPr>
          <a:xfrm>
            <a:off x="8571140" y="2442517"/>
            <a:ext cx="2448272" cy="184765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€16.348 εκατ.</a:t>
            </a:r>
          </a:p>
          <a:p>
            <a:pPr algn="ctr"/>
            <a:r>
              <a:rPr lang="el-GR" sz="120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Άμεση, έμμεση και προκαλούμενη Προστιθέμενη Αξία από τα Ξενοδοχεία</a:t>
            </a:r>
          </a:p>
        </p:txBody>
      </p:sp>
    </p:spTree>
    <p:extLst>
      <p:ext uri="{BB962C8B-B14F-4D97-AF65-F5344CB8AC3E}">
        <p14:creationId xmlns:p14="http://schemas.microsoft.com/office/powerpoint/2010/main" val="1247041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836" y="209864"/>
            <a:ext cx="11381820" cy="934082"/>
          </a:xfrm>
        </p:spPr>
        <p:txBody>
          <a:bodyPr>
            <a:normAutofit fontScale="90000"/>
          </a:bodyPr>
          <a:lstStyle/>
          <a:p>
            <a:r>
              <a:rPr lang="el-GR" sz="240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Τα Ξενοδοχεία συνεισφέρουν στην ελληνική οικονομία με την υποστήριξη περίπου 297 χιλ. θέσεων εργασίας, λαμβάνοντας υπόψη την άμεση, έμμεση και προκαλούμενη επίδραση από τη λειτουργία τους (2022)</a:t>
            </a:r>
            <a:endParaRPr lang="en-US" sz="240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2541476" y="6463059"/>
            <a:ext cx="781961" cy="365125"/>
          </a:xfrm>
        </p:spPr>
        <p:txBody>
          <a:bodyPr/>
          <a:lstStyle/>
          <a:p>
            <a:fld id="{EA7D6BA5-FAC7-416F-AA14-55E025CDEDFF}" type="slidenum">
              <a:rPr lang="el-GR" smtClean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6</a:t>
            </a:fld>
            <a:endParaRPr lang="el-GR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741979" y="2031032"/>
            <a:ext cx="3420000" cy="3420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181782" y="2514940"/>
            <a:ext cx="2520000" cy="252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623493" y="2949456"/>
            <a:ext cx="1656000" cy="1656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b="1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879274" y="1821921"/>
            <a:ext cx="1209853" cy="1424118"/>
          </a:xfrm>
          <a:prstGeom prst="line">
            <a:avLst/>
          </a:prstGeom>
          <a:ln>
            <a:prstDash val="sysDot"/>
            <a:headEnd type="oval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089925" y="1815008"/>
            <a:ext cx="936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062275" y="1143946"/>
            <a:ext cx="2880000" cy="108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8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195.583</a:t>
            </a:r>
          </a:p>
          <a:p>
            <a:r>
              <a:rPr lang="el-GR" sz="14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Άμεσες θέσεις εργασίας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88289" y="5556632"/>
            <a:ext cx="352173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Πολλαπλασιαστής απασχόλησης</a:t>
            </a:r>
            <a:r>
              <a:rPr lang="el-GR" sz="240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n-US" sz="24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el-GR" sz="24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,5</a:t>
            </a:r>
            <a:endParaRPr lang="el-GR" sz="2400" b="1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4406275" y="3327176"/>
            <a:ext cx="1656000" cy="0"/>
          </a:xfrm>
          <a:prstGeom prst="line">
            <a:avLst/>
          </a:prstGeom>
          <a:ln>
            <a:prstDash val="sysDot"/>
            <a:headEnd type="oval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152162" y="5034940"/>
            <a:ext cx="1944000" cy="0"/>
          </a:xfrm>
          <a:prstGeom prst="line">
            <a:avLst/>
          </a:prstGeom>
          <a:ln>
            <a:prstDash val="sysDot"/>
            <a:headEnd type="oval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6076617" y="3004631"/>
            <a:ext cx="2880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72.470</a:t>
            </a:r>
          </a:p>
          <a:p>
            <a:r>
              <a:rPr lang="el-GR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Έμμεσες θέσεις εργασίας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62275" y="4776292"/>
            <a:ext cx="2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28.814</a:t>
            </a:r>
          </a:p>
          <a:p>
            <a:r>
              <a:rPr lang="el-GR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Προκαλούμενες θέσεις εργασίας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7416" y="6597352"/>
            <a:ext cx="56886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>
                <a:latin typeface="Calibri" panose="020F0502020204030204" pitchFamily="34" charset="0"/>
                <a:cs typeface="Calibri" panose="020F0502020204030204" pitchFamily="34" charset="0"/>
              </a:rPr>
              <a:t>Πηγή: Ανάλυση και εκτιμήσεις ΙΟΒΕ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D87255-C522-45D6-B378-9C65317A69F5}"/>
              </a:ext>
            </a:extLst>
          </p:cNvPr>
          <p:cNvSpPr/>
          <p:nvPr/>
        </p:nvSpPr>
        <p:spPr>
          <a:xfrm>
            <a:off x="9746850" y="2534957"/>
            <a:ext cx="2160000" cy="18000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b="1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296.867 θέσεις</a:t>
            </a:r>
          </a:p>
          <a:p>
            <a:pPr algn="ctr"/>
            <a:r>
              <a:rPr lang="el-GR" sz="12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Άμεση, έμμεση και προκαλούμενη από τα Ξενοδοχεία</a:t>
            </a:r>
          </a:p>
        </p:txBody>
      </p:sp>
      <p:sp>
        <p:nvSpPr>
          <p:cNvPr id="23" name="Slide Number Placeholder 2">
            <a:extLst>
              <a:ext uri="{FF2B5EF4-FFF2-40B4-BE49-F238E27FC236}">
                <a16:creationId xmlns:a16="http://schemas.microsoft.com/office/drawing/2014/main" id="{A426A4EE-18FD-4736-B6C1-6CE73850EE93}"/>
              </a:ext>
            </a:extLst>
          </p:cNvPr>
          <p:cNvSpPr txBox="1">
            <a:spLocks/>
          </p:cNvSpPr>
          <p:nvPr/>
        </p:nvSpPr>
        <p:spPr>
          <a:xfrm>
            <a:off x="11518900" y="6581978"/>
            <a:ext cx="373062" cy="206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3DC2DEF-D2FE-4B45-ABA4-9F153FD1C98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96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036" y="116632"/>
            <a:ext cx="11250628" cy="934082"/>
          </a:xfrm>
        </p:spPr>
        <p:txBody>
          <a:bodyPr>
            <a:normAutofit/>
          </a:bodyPr>
          <a:lstStyle/>
          <a:p>
            <a:pPr algn="l"/>
            <a:r>
              <a:rPr lang="el-GR" sz="240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Επίδραση της Εστίασης στην ελληνική οικονομία το 2022 (Προστιθέμενη Αξία)</a:t>
            </a:r>
            <a:endParaRPr lang="en-US" sz="240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140366" y="6568289"/>
            <a:ext cx="2844800" cy="365125"/>
          </a:xfrm>
        </p:spPr>
        <p:txBody>
          <a:bodyPr/>
          <a:lstStyle/>
          <a:p>
            <a:fld id="{EA7D6BA5-FAC7-416F-AA14-55E025CDEDFF}" type="slidenum">
              <a:rPr lang="el-GR" smtClean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7</a:t>
            </a:fld>
            <a:endParaRPr lang="el-GR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19336" y="1823782"/>
            <a:ext cx="3420000" cy="3420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6513" y="2307690"/>
            <a:ext cx="2520000" cy="252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000850" y="2742206"/>
            <a:ext cx="1656000" cy="1656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256631" y="1614671"/>
            <a:ext cx="1209853" cy="1424118"/>
          </a:xfrm>
          <a:prstGeom prst="line">
            <a:avLst/>
          </a:prstGeom>
          <a:ln>
            <a:prstDash val="sysDot"/>
            <a:headEnd type="oval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467784" y="1607758"/>
            <a:ext cx="68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033063" y="934875"/>
            <a:ext cx="3600000" cy="14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8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€4.321 εκατ.</a:t>
            </a:r>
          </a:p>
          <a:p>
            <a:r>
              <a:rPr lang="el-GR" sz="14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Άμεση Προστιθέμενη Αξία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33063" y="2706229"/>
            <a:ext cx="3600000" cy="144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€2.273 εκατ.</a:t>
            </a:r>
          </a:p>
          <a:p>
            <a:r>
              <a:rPr lang="el-GR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Έμμεση Προστιθέμενη Αξία </a:t>
            </a:r>
            <a:r>
              <a:rPr lang="el-GR" sz="1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από τις εφοδιαστικές αλυσίδες, λόγω της προμήθειας αγαθών και υπηρεσιών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033063" y="4523782"/>
            <a:ext cx="3600000" cy="144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€1.046 εκατ.</a:t>
            </a:r>
          </a:p>
          <a:p>
            <a:r>
              <a:rPr lang="el-GR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Προκαλούμενη Προστιθέμενη Αξία</a:t>
            </a:r>
          </a:p>
          <a:p>
            <a:r>
              <a:rPr lang="el-GR" sz="1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από την δαπάνη του εισοδήματος των νοικοκυριών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9336" y="5621513"/>
            <a:ext cx="4681736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Πολλαπλασιαστής</a:t>
            </a:r>
            <a:r>
              <a:rPr lang="en-US" sz="24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el-GR" sz="2400" b="1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b="1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,8</a:t>
            </a:r>
            <a:endParaRPr lang="el-GR" sz="2400" b="1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1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Κάθε 1 ευρώ Άμεσης Προστιθέμενης Αξίας από τον κλάδο δημιουργεί πρόσθετα 0,8 ευρώ προστιθέμενης αξίας στις εφοδιαστικές του αλυσίδες</a:t>
            </a:r>
          </a:p>
        </p:txBody>
      </p:sp>
      <p:cxnSp>
        <p:nvCxnSpPr>
          <p:cNvPr id="20" name="Straight Connector 19"/>
          <p:cNvCxnSpPr>
            <a:cxnSpLocks/>
          </p:cNvCxnSpPr>
          <p:nvPr/>
        </p:nvCxnSpPr>
        <p:spPr>
          <a:xfrm>
            <a:off x="2711624" y="3119926"/>
            <a:ext cx="1321439" cy="0"/>
          </a:xfrm>
          <a:prstGeom prst="line">
            <a:avLst/>
          </a:prstGeom>
          <a:ln>
            <a:prstDash val="sysDot"/>
            <a:headEnd type="oval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>
            <a:off x="2495600" y="4920126"/>
            <a:ext cx="1537463" cy="0"/>
          </a:xfrm>
          <a:prstGeom prst="line">
            <a:avLst/>
          </a:prstGeom>
          <a:ln>
            <a:prstDash val="sysDot"/>
            <a:headEnd type="oval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9053517" y="2748952"/>
            <a:ext cx="2571970" cy="156966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€7.640 εκατ.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Άμεση, έμμεση και προκαλούμενη Προστιθέμενη Αξία από την Εστίαση</a:t>
            </a:r>
            <a:endParaRPr lang="el-GR" sz="2800" b="1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l-GR" sz="1200" b="1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7416" y="6597352"/>
            <a:ext cx="56886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>
                <a:latin typeface="Calibri" panose="020F0502020204030204" pitchFamily="34" charset="0"/>
                <a:cs typeface="Calibri" panose="020F0502020204030204" pitchFamily="34" charset="0"/>
              </a:rPr>
              <a:t>Πηγή: Ανάλυση και εκτιμήσεις ΙΟΒΕ</a:t>
            </a:r>
          </a:p>
        </p:txBody>
      </p:sp>
    </p:spTree>
    <p:extLst>
      <p:ext uri="{BB962C8B-B14F-4D97-AF65-F5344CB8AC3E}">
        <p14:creationId xmlns:p14="http://schemas.microsoft.com/office/powerpoint/2010/main" val="2623919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836" y="209864"/>
            <a:ext cx="11381820" cy="934082"/>
          </a:xfrm>
        </p:spPr>
        <p:txBody>
          <a:bodyPr>
            <a:normAutofit fontScale="90000"/>
          </a:bodyPr>
          <a:lstStyle/>
          <a:p>
            <a:r>
              <a:rPr lang="el-GR" sz="240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 Εστίαση συνεισφέρει στην ελληνική οικονομία με την υποστήριξη περίπου 764 χιλ. θέσεων εργασίας, λαμβάνοντας υπόψη την άμεση, έμμεση και προκαλούμενη επίδραση από τη λειτουργία της (2022)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944796" y="6492875"/>
            <a:ext cx="2844800" cy="365125"/>
          </a:xfrm>
        </p:spPr>
        <p:txBody>
          <a:bodyPr/>
          <a:lstStyle/>
          <a:p>
            <a:fld id="{EA7D6BA5-FAC7-416F-AA14-55E025CDEDFF}" type="slidenum">
              <a:rPr lang="el-GR" smtClean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8</a:t>
            </a:fld>
            <a:endParaRPr lang="el-GR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789881" y="1921585"/>
            <a:ext cx="3420000" cy="3420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237058" y="2405493"/>
            <a:ext cx="2520000" cy="252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671395" y="2840009"/>
            <a:ext cx="1656000" cy="1656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b="1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927176" y="1712474"/>
            <a:ext cx="1209853" cy="1424118"/>
          </a:xfrm>
          <a:prstGeom prst="line">
            <a:avLst/>
          </a:prstGeom>
          <a:ln>
            <a:prstDash val="sysDot"/>
            <a:headEnd type="oval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37827" y="1705561"/>
            <a:ext cx="936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110361" y="1430016"/>
            <a:ext cx="2880000" cy="108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8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504</a:t>
            </a:r>
            <a:r>
              <a:rPr lang="en-US" sz="28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28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608</a:t>
            </a:r>
          </a:p>
          <a:p>
            <a:r>
              <a:rPr lang="el-GR" sz="14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Άμεσες θέσεις εργασίας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736191" y="5447185"/>
            <a:ext cx="352173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Πολλαπλασιαστής απασχόλησης</a:t>
            </a:r>
            <a:r>
              <a:rPr lang="el-GR" sz="240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n-US" sz="24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el-GR" sz="24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,5</a:t>
            </a:r>
            <a:endParaRPr lang="el-GR" sz="2400" b="1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4454177" y="3217729"/>
            <a:ext cx="1656000" cy="0"/>
          </a:xfrm>
          <a:prstGeom prst="line">
            <a:avLst/>
          </a:prstGeom>
          <a:ln>
            <a:prstDash val="sysDot"/>
            <a:headEnd type="oval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200064" y="4925493"/>
            <a:ext cx="1944000" cy="0"/>
          </a:xfrm>
          <a:prstGeom prst="line">
            <a:avLst/>
          </a:prstGeom>
          <a:ln>
            <a:prstDash val="sysDot"/>
            <a:headEnd type="oval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6124519" y="2895184"/>
            <a:ext cx="2880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185.339</a:t>
            </a:r>
          </a:p>
          <a:p>
            <a:r>
              <a:rPr lang="el-GR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Έμμεσες θέσεις εργασίας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10361" y="4646422"/>
            <a:ext cx="2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74.406</a:t>
            </a:r>
          </a:p>
          <a:p>
            <a:r>
              <a:rPr lang="el-GR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Προκαλούμενες θέσεις εργασίας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7416" y="6597352"/>
            <a:ext cx="56886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>
                <a:latin typeface="Calibri" panose="020F0502020204030204" pitchFamily="34" charset="0"/>
                <a:cs typeface="Calibri" panose="020F0502020204030204" pitchFamily="34" charset="0"/>
              </a:rPr>
              <a:t>Πηγή: Ανάλυση και εκτιμήσεις ΙΟΒΕ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E17B75-8CCE-45C5-A799-05A8CD153289}"/>
              </a:ext>
            </a:extLst>
          </p:cNvPr>
          <p:cNvSpPr/>
          <p:nvPr/>
        </p:nvSpPr>
        <p:spPr>
          <a:xfrm>
            <a:off x="9629596" y="2446826"/>
            <a:ext cx="2160000" cy="18000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b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764.352 θέσεις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Άμεση, έμμεση και προκαλούμενη Προστιθέμενη Αξία από την Εστίαση</a:t>
            </a:r>
            <a:endParaRPr lang="el-GR" sz="2800" b="1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l-GR" sz="1200" b="1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945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47916-878D-ABBB-07A8-C8D05557A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/>
              <a:t>Διαμονή-Εστίαση: Εξαγωγικοί κλάδοι με συνεισφορά στη μείωση του ελλείμματος αγαθών</a:t>
            </a:r>
            <a:endParaRPr lang="en-US" sz="32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F2BEC-608A-70A8-1745-44A9E0A922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dirty="0"/>
              <a:t>Τουριστικές Εισπράξεις </a:t>
            </a:r>
          </a:p>
          <a:p>
            <a:r>
              <a:rPr lang="el-GR" dirty="0"/>
              <a:t>2019: €18 δισεκ.</a:t>
            </a:r>
          </a:p>
          <a:p>
            <a:r>
              <a:rPr lang="el-GR" dirty="0"/>
              <a:t>2022 (Ιαν-</a:t>
            </a:r>
            <a:r>
              <a:rPr lang="el-GR" dirty="0" err="1"/>
              <a:t>Νοέ</a:t>
            </a:r>
            <a:r>
              <a:rPr lang="el-GR" dirty="0"/>
              <a:t>): €17,4 δισεκ. </a:t>
            </a:r>
          </a:p>
          <a:p>
            <a:endParaRPr lang="el-GR" dirty="0"/>
          </a:p>
          <a:p>
            <a:r>
              <a:rPr lang="el-GR" dirty="0"/>
              <a:t>Οι τουριστικές εισπράξεις αποτελούν το 45% των συνολικών εισπράξεων υπηρεσιών</a:t>
            </a:r>
          </a:p>
          <a:p>
            <a:r>
              <a:rPr lang="el-GR" dirty="0"/>
              <a:t>Το πλεόνασμα τουριστικών υπηρεσιών μειώνει κατά 65% το έλλειμμα που δημιουργεί το έλλειμμα στο ισοζύγιο αγαθών</a:t>
            </a:r>
          </a:p>
          <a:p>
            <a:r>
              <a:rPr lang="el-GR" dirty="0"/>
              <a:t>Σημαντική συνεισφορά στην εισροή συναλλάγματος</a:t>
            </a:r>
          </a:p>
          <a:p>
            <a:r>
              <a:rPr lang="el-GR" dirty="0"/>
              <a:t>Στο 1/3 των τουριστικών εισπράξεων από τα ξενοδοχεία</a:t>
            </a:r>
          </a:p>
          <a:p>
            <a:r>
              <a:rPr lang="el-GR" dirty="0"/>
              <a:t>Το 1/4 των εισπράξεων από την εστίαση</a:t>
            </a:r>
            <a:endParaRPr lang="en-US" dirty="0"/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63DFADE5-3620-C93A-1943-8895B543081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0879699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F4512A0C-3ACE-5126-6B7E-65786FCB9AF0}"/>
              </a:ext>
            </a:extLst>
          </p:cNvPr>
          <p:cNvSpPr/>
          <p:nvPr/>
        </p:nvSpPr>
        <p:spPr>
          <a:xfrm>
            <a:off x="17416" y="6597352"/>
            <a:ext cx="56886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>
                <a:latin typeface="Calibri" panose="020F0502020204030204" pitchFamily="34" charset="0"/>
                <a:cs typeface="Calibri" panose="020F0502020204030204" pitchFamily="34" charset="0"/>
              </a:rPr>
              <a:t>Πηγή: Τράπεζα της Ελλάδος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074358" y="1558565"/>
            <a:ext cx="43543" cy="4392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382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2F54E-2732-955F-1A6E-A141D0940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/>
              <a:t>Στην 1</a:t>
            </a:r>
            <a:r>
              <a:rPr lang="el-GR" sz="3200" baseline="30000"/>
              <a:t>η</a:t>
            </a:r>
            <a:r>
              <a:rPr lang="el-GR" sz="3200"/>
              <a:t> θέση η Ελλάδα ως προς τη συμμετοχή της </a:t>
            </a:r>
            <a:r>
              <a:rPr lang="en-GB" sz="3200"/>
              <a:t>HORECA</a:t>
            </a:r>
            <a:r>
              <a:rPr lang="el-GR" sz="3200"/>
              <a:t> στην οικονομία, με σημαντική άνοδο μετά το 2010</a:t>
            </a:r>
            <a:endParaRPr lang="en-US" sz="320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183AB2C-7BD8-4210-F7E4-FA0BC45CBE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06553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Logo, company name">
            <a:extLst>
              <a:ext uri="{FF2B5EF4-FFF2-40B4-BE49-F238E27FC236}">
                <a16:creationId xmlns:a16="http://schemas.microsoft.com/office/drawing/2014/main" id="{370A0A4E-DA21-78BF-E4F9-D882247E58B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939" y="5953558"/>
            <a:ext cx="180542" cy="180000"/>
          </a:xfrm>
          <a:prstGeom prst="rect">
            <a:avLst/>
          </a:prstGeom>
        </p:spPr>
      </p:pic>
      <p:pic>
        <p:nvPicPr>
          <p:cNvPr id="6" name="Picture 5" descr="A close-up of a flag&#10;&#10;Description automatically generated with low confidence">
            <a:extLst>
              <a:ext uri="{FF2B5EF4-FFF2-40B4-BE49-F238E27FC236}">
                <a16:creationId xmlns:a16="http://schemas.microsoft.com/office/drawing/2014/main" id="{E41C2D04-9B27-660A-44F9-F172F990BDF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876" y="5957277"/>
            <a:ext cx="179820" cy="180000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77C59866-64BD-A0AA-8672-965A671A46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401" y="5953558"/>
            <a:ext cx="179819" cy="180000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F5EC11F-3A30-900A-9FE3-9FD5BAF5CD3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411" y="5956309"/>
            <a:ext cx="179820" cy="180000"/>
          </a:xfrm>
          <a:prstGeom prst="rect">
            <a:avLst/>
          </a:prstGeom>
        </p:spPr>
      </p:pic>
      <p:pic>
        <p:nvPicPr>
          <p:cNvPr id="10" name="Picture 9" descr="Chart, pie chart&#10;&#10;Description automatically generated">
            <a:extLst>
              <a:ext uri="{FF2B5EF4-FFF2-40B4-BE49-F238E27FC236}">
                <a16:creationId xmlns:a16="http://schemas.microsoft.com/office/drawing/2014/main" id="{F93C3910-9B93-C1FB-1789-8015146C413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370" y="5953558"/>
            <a:ext cx="180000" cy="180000"/>
          </a:xfrm>
          <a:prstGeom prst="rect">
            <a:avLst/>
          </a:prstGeom>
        </p:spPr>
      </p:pic>
      <p:pic>
        <p:nvPicPr>
          <p:cNvPr id="12" name="Picture 11" descr="Chart, pie chart&#10;&#10;Description automatically generated">
            <a:extLst>
              <a:ext uri="{FF2B5EF4-FFF2-40B4-BE49-F238E27FC236}">
                <a16:creationId xmlns:a16="http://schemas.microsoft.com/office/drawing/2014/main" id="{B916016F-DCD8-B069-E5E7-052A286D01E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294" y="5953558"/>
            <a:ext cx="180543" cy="18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4EF4B9-E505-C805-2E25-70CC7BEAEE35}"/>
              </a:ext>
            </a:extLst>
          </p:cNvPr>
          <p:cNvSpPr txBox="1"/>
          <p:nvPr/>
        </p:nvSpPr>
        <p:spPr>
          <a:xfrm>
            <a:off x="0" y="6603962"/>
            <a:ext cx="76862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/>
              <a:t>Πηγή: </a:t>
            </a:r>
            <a:r>
              <a:rPr lang="en-GB" sz="1000"/>
              <a:t>Eurostat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322325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F1109-4097-CD93-AB2F-90E88464A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3320"/>
            <a:ext cx="10515600" cy="1121769"/>
          </a:xfrm>
        </p:spPr>
        <p:txBody>
          <a:bodyPr>
            <a:normAutofit/>
          </a:bodyPr>
          <a:lstStyle/>
          <a:p>
            <a:r>
              <a:rPr lang="el-GR" sz="3200"/>
              <a:t>Στην πρώτη θέση στον κλάδο καταλυμάτων και στη δεύτερη θέση στην εστίαση</a:t>
            </a:r>
            <a:endParaRPr lang="en-US" sz="3200"/>
          </a:p>
        </p:txBody>
      </p:sp>
      <p:pic>
        <p:nvPicPr>
          <p:cNvPr id="6" name="Picture 5" descr="Logo, company name">
            <a:extLst>
              <a:ext uri="{FF2B5EF4-FFF2-40B4-BE49-F238E27FC236}">
                <a16:creationId xmlns:a16="http://schemas.microsoft.com/office/drawing/2014/main" id="{A294E9D4-778E-E079-D581-3D22F471880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175" y="2237436"/>
            <a:ext cx="180542" cy="180000"/>
          </a:xfrm>
          <a:prstGeom prst="rect">
            <a:avLst/>
          </a:prstGeom>
        </p:spPr>
      </p:pic>
      <p:pic>
        <p:nvPicPr>
          <p:cNvPr id="7" name="Picture 6" descr="Logo, company name">
            <a:extLst>
              <a:ext uri="{FF2B5EF4-FFF2-40B4-BE49-F238E27FC236}">
                <a16:creationId xmlns:a16="http://schemas.microsoft.com/office/drawing/2014/main" id="{30F02D5F-BB02-6447-F65D-DFAEE612E8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215" y="2327436"/>
            <a:ext cx="180542" cy="180000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3D311D13-B7E5-4020-FC04-AF4FABCCEF2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04733467"/>
              </p:ext>
            </p:extLst>
          </p:nvPr>
        </p:nvGraphicFramePr>
        <p:xfrm>
          <a:off x="838200" y="1256306"/>
          <a:ext cx="5181600" cy="5593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5212D1B9-0357-03AC-E213-304B69F171D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79768069"/>
              </p:ext>
            </p:extLst>
          </p:nvPr>
        </p:nvGraphicFramePr>
        <p:xfrm>
          <a:off x="6172200" y="1256306"/>
          <a:ext cx="5181600" cy="5601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Picture 3" descr="Chart, pie chart&#10;&#10;Description automatically generated">
            <a:extLst>
              <a:ext uri="{FF2B5EF4-FFF2-40B4-BE49-F238E27FC236}">
                <a16:creationId xmlns:a16="http://schemas.microsoft.com/office/drawing/2014/main" id="{3D788A82-AEEF-8EB3-B7B8-44E00A63E07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68" y="2537947"/>
            <a:ext cx="144000" cy="144000"/>
          </a:xfrm>
          <a:prstGeom prst="rect">
            <a:avLst/>
          </a:prstGeom>
        </p:spPr>
      </p:pic>
      <p:pic>
        <p:nvPicPr>
          <p:cNvPr id="5" name="Picture 4" descr="Chart, pie chart&#10;&#10;Description automatically generated">
            <a:extLst>
              <a:ext uri="{FF2B5EF4-FFF2-40B4-BE49-F238E27FC236}">
                <a16:creationId xmlns:a16="http://schemas.microsoft.com/office/drawing/2014/main" id="{647FC2EE-575E-736B-AF22-369A25B454D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832" y="1697387"/>
            <a:ext cx="144000" cy="144000"/>
          </a:xfrm>
          <a:prstGeom prst="rect">
            <a:avLst/>
          </a:prstGeom>
        </p:spPr>
      </p:pic>
      <p:pic>
        <p:nvPicPr>
          <p:cNvPr id="8" name="Picture 7" descr="Logo, company name">
            <a:extLst>
              <a:ext uri="{FF2B5EF4-FFF2-40B4-BE49-F238E27FC236}">
                <a16:creationId xmlns:a16="http://schemas.microsoft.com/office/drawing/2014/main" id="{2022ACC0-FF6C-F9E1-0158-B31A15C45E6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06" y="1711262"/>
            <a:ext cx="144435" cy="144000"/>
          </a:xfrm>
          <a:prstGeom prst="rect">
            <a:avLst/>
          </a:prstGeom>
        </p:spPr>
      </p:pic>
      <p:pic>
        <p:nvPicPr>
          <p:cNvPr id="9" name="Picture 8" descr="Logo, company name">
            <a:extLst>
              <a:ext uri="{FF2B5EF4-FFF2-40B4-BE49-F238E27FC236}">
                <a16:creationId xmlns:a16="http://schemas.microsoft.com/office/drawing/2014/main" id="{2AF4DAE5-88EE-CB67-1614-5F40692F1FC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290" y="1891262"/>
            <a:ext cx="144434" cy="144000"/>
          </a:xfrm>
          <a:prstGeom prst="rect">
            <a:avLst/>
          </a:prstGeom>
        </p:spPr>
      </p:pic>
      <p:pic>
        <p:nvPicPr>
          <p:cNvPr id="12" name="Picture 11" descr="A close-up of a flag&#10;&#10;Description automatically generated with low confidence">
            <a:extLst>
              <a:ext uri="{FF2B5EF4-FFF2-40B4-BE49-F238E27FC236}">
                <a16:creationId xmlns:a16="http://schemas.microsoft.com/office/drawing/2014/main" id="{BB6FE95D-7D0E-102D-6B80-8FEA645EEEE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68" y="2717947"/>
            <a:ext cx="143856" cy="144000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1168426E-FAD9-A948-2350-A09258C560C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13" y="3226894"/>
            <a:ext cx="179819" cy="180000"/>
          </a:xfrm>
          <a:prstGeom prst="rect">
            <a:avLst/>
          </a:prstGeom>
        </p:spPr>
      </p:pic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A261001E-980A-1258-69B3-C7CE5BFD554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68" y="2357947"/>
            <a:ext cx="143856" cy="144000"/>
          </a:xfrm>
          <a:prstGeom prst="rect">
            <a:avLst/>
          </a:prstGeom>
        </p:spPr>
      </p:pic>
      <p:pic>
        <p:nvPicPr>
          <p:cNvPr id="15" name="Picture 14" descr="Chart, pie chart&#10;&#10;Description automatically generated">
            <a:extLst>
              <a:ext uri="{FF2B5EF4-FFF2-40B4-BE49-F238E27FC236}">
                <a16:creationId xmlns:a16="http://schemas.microsoft.com/office/drawing/2014/main" id="{1FE780BC-9D57-6754-417B-98906D7691EE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43" y="3759525"/>
            <a:ext cx="144435" cy="144000"/>
          </a:xfrm>
          <a:prstGeom prst="rect">
            <a:avLst/>
          </a:prstGeom>
        </p:spPr>
      </p:pic>
      <p:pic>
        <p:nvPicPr>
          <p:cNvPr id="16" name="Picture 15" descr="A close-up of a flag&#10;&#10;Description automatically generated with low confidence">
            <a:extLst>
              <a:ext uri="{FF2B5EF4-FFF2-40B4-BE49-F238E27FC236}">
                <a16:creationId xmlns:a16="http://schemas.microsoft.com/office/drawing/2014/main" id="{1751A08C-CB80-E95A-FCB7-6BD74D37FE2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012" y="2537947"/>
            <a:ext cx="143856" cy="144000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0234058F-F7EB-B95E-EFA1-041550E3C738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291" y="2337307"/>
            <a:ext cx="143855" cy="144000"/>
          </a:xfrm>
          <a:prstGeom prst="rect">
            <a:avLst/>
          </a:prstGeom>
        </p:spPr>
      </p:pic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AC053C59-233B-896B-15D5-2F3A3B3953B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290" y="2071262"/>
            <a:ext cx="143856" cy="144000"/>
          </a:xfrm>
          <a:prstGeom prst="rect">
            <a:avLst/>
          </a:prstGeom>
        </p:spPr>
      </p:pic>
      <p:pic>
        <p:nvPicPr>
          <p:cNvPr id="19" name="Picture 18" descr="Chart, pie chart&#10;&#10;Description automatically generated">
            <a:extLst>
              <a:ext uri="{FF2B5EF4-FFF2-40B4-BE49-F238E27FC236}">
                <a16:creationId xmlns:a16="http://schemas.microsoft.com/office/drawing/2014/main" id="{F26A817D-0B4F-78E4-3D8D-43436726672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290" y="2717947"/>
            <a:ext cx="144434" cy="1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2D369F-81C3-FB1D-4319-C6EA902E6080}"/>
              </a:ext>
            </a:extLst>
          </p:cNvPr>
          <p:cNvSpPr txBox="1"/>
          <p:nvPr/>
        </p:nvSpPr>
        <p:spPr>
          <a:xfrm>
            <a:off x="0" y="6603962"/>
            <a:ext cx="76862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/>
              <a:t>Πηγή: </a:t>
            </a:r>
            <a:r>
              <a:rPr lang="en-GB" sz="1000"/>
              <a:t>Eurostat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474880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083B0F-B0B0-FC88-724F-FBA9BA6CC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12055" cy="1325563"/>
          </a:xfrm>
        </p:spPr>
        <p:txBody>
          <a:bodyPr>
            <a:noAutofit/>
          </a:bodyPr>
          <a:lstStyle/>
          <a:p>
            <a:r>
              <a:rPr lang="el-GR" sz="3200"/>
              <a:t>Διαμονή-Εστίαση: Βασικός εργοδότης της ελληνικής οικονομίας και στις υψηλότερες θέσεις πανευρωπαϊκά.</a:t>
            </a:r>
            <a:endParaRPr lang="en-US" sz="320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DC4BD39-1FDA-03B5-F79A-306F3E7DFB4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34728362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D32C45E-876E-405F-81ED-E13D913B3FF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47847726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Picture 1" descr="Logo, company name">
            <a:extLst>
              <a:ext uri="{FF2B5EF4-FFF2-40B4-BE49-F238E27FC236}">
                <a16:creationId xmlns:a16="http://schemas.microsoft.com/office/drawing/2014/main" id="{1BFB73B7-36C1-BB5E-68BF-539715139B1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875" y="5656986"/>
            <a:ext cx="144434" cy="144000"/>
          </a:xfrm>
          <a:prstGeom prst="rect">
            <a:avLst/>
          </a:prstGeom>
        </p:spPr>
      </p:pic>
      <p:pic>
        <p:nvPicPr>
          <p:cNvPr id="3" name="Picture 2" descr="Logo, company name">
            <a:extLst>
              <a:ext uri="{FF2B5EF4-FFF2-40B4-BE49-F238E27FC236}">
                <a16:creationId xmlns:a16="http://schemas.microsoft.com/office/drawing/2014/main" id="{DC0BD353-2FDC-05F0-BAEB-6D4D8FC30DA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820" y="5745982"/>
            <a:ext cx="144434" cy="144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973A5E-E504-5520-E95F-F5C256B49B07}"/>
              </a:ext>
            </a:extLst>
          </p:cNvPr>
          <p:cNvSpPr txBox="1"/>
          <p:nvPr/>
        </p:nvSpPr>
        <p:spPr>
          <a:xfrm>
            <a:off x="0" y="6603962"/>
            <a:ext cx="76862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/>
              <a:t>Πηγή: </a:t>
            </a:r>
            <a:r>
              <a:rPr lang="en-GB" sz="1000"/>
              <a:t>Eurostat</a:t>
            </a:r>
            <a:endParaRPr lang="en-US" sz="1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6B6DC8-B4B4-AB0E-FDE2-04CA4F5F9A53}"/>
              </a:ext>
            </a:extLst>
          </p:cNvPr>
          <p:cNvSpPr txBox="1"/>
          <p:nvPr/>
        </p:nvSpPr>
        <p:spPr>
          <a:xfrm>
            <a:off x="3429000" y="6308209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/>
              <a:t>Σημαντική ώθηση από το 2010 και στους δύο κλάδους</a:t>
            </a:r>
            <a:endParaRPr lang="en-US"/>
          </a:p>
        </p:txBody>
      </p:sp>
      <p:pic>
        <p:nvPicPr>
          <p:cNvPr id="10" name="Picture 9" descr="Chart, pie chart&#10;&#10;Description automatically generated">
            <a:extLst>
              <a:ext uri="{FF2B5EF4-FFF2-40B4-BE49-F238E27FC236}">
                <a16:creationId xmlns:a16="http://schemas.microsoft.com/office/drawing/2014/main" id="{5C51C359-3DD4-D6DE-074A-EC1866AE400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368" y="5674986"/>
            <a:ext cx="144000" cy="144000"/>
          </a:xfrm>
          <a:prstGeom prst="rect">
            <a:avLst/>
          </a:prstGeom>
        </p:spPr>
      </p:pic>
      <p:pic>
        <p:nvPicPr>
          <p:cNvPr id="12" name="Picture 11" descr="A close-up of a flag&#10;&#10;Description automatically generated with low confidence">
            <a:extLst>
              <a:ext uri="{FF2B5EF4-FFF2-40B4-BE49-F238E27FC236}">
                <a16:creationId xmlns:a16="http://schemas.microsoft.com/office/drawing/2014/main" id="{DAACD9E4-1A4D-4C57-B0CA-0272944B048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507" y="5674986"/>
            <a:ext cx="143856" cy="144000"/>
          </a:xfrm>
          <a:prstGeom prst="rect">
            <a:avLst/>
          </a:prstGeom>
        </p:spPr>
      </p:pic>
      <p:pic>
        <p:nvPicPr>
          <p:cNvPr id="13" name="Picture 12" descr="Chart, pie chart&#10;&#10;Description automatically generated">
            <a:extLst>
              <a:ext uri="{FF2B5EF4-FFF2-40B4-BE49-F238E27FC236}">
                <a16:creationId xmlns:a16="http://schemas.microsoft.com/office/drawing/2014/main" id="{41495FDD-580B-7AAB-2CC3-FC58DBA6B3F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380" y="5673982"/>
            <a:ext cx="144435" cy="144000"/>
          </a:xfrm>
          <a:prstGeom prst="rect">
            <a:avLst/>
          </a:prstGeom>
        </p:spPr>
      </p:pic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7DCA0B29-4661-4B6E-3F21-BB27C54A5C5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561" y="5666031"/>
            <a:ext cx="143856" cy="144000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BF86973C-C879-13A7-A2B3-7469CA8DB6C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766" y="5630031"/>
            <a:ext cx="179819" cy="180000"/>
          </a:xfrm>
          <a:prstGeom prst="rect">
            <a:avLst/>
          </a:prstGeom>
        </p:spPr>
      </p:pic>
      <p:pic>
        <p:nvPicPr>
          <p:cNvPr id="23" name="Picture 22" descr="A close-up of a flag&#10;&#10;Description automatically generated with low confidence">
            <a:extLst>
              <a:ext uri="{FF2B5EF4-FFF2-40B4-BE49-F238E27FC236}">
                <a16:creationId xmlns:a16="http://schemas.microsoft.com/office/drawing/2014/main" id="{F86224F4-4AAA-9DB9-1D98-D39CC1E6154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507" y="5755684"/>
            <a:ext cx="143856" cy="144000"/>
          </a:xfrm>
          <a:prstGeom prst="rect">
            <a:avLst/>
          </a:prstGeom>
        </p:spPr>
      </p:pic>
      <p:pic>
        <p:nvPicPr>
          <p:cNvPr id="24" name="Picture 23" descr="Chart, pie chart&#10;&#10;Description automatically generated">
            <a:extLst>
              <a:ext uri="{FF2B5EF4-FFF2-40B4-BE49-F238E27FC236}">
                <a16:creationId xmlns:a16="http://schemas.microsoft.com/office/drawing/2014/main" id="{349F29D1-6550-4C4E-C6B4-810FAFBE41F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157" y="5738031"/>
            <a:ext cx="144435" cy="144000"/>
          </a:xfrm>
          <a:prstGeom prst="rect">
            <a:avLst/>
          </a:prstGeom>
        </p:spPr>
      </p:pic>
      <p:pic>
        <p:nvPicPr>
          <p:cNvPr id="25" name="Picture 24" descr="Chart, pie chart&#10;&#10;Description automatically generated">
            <a:extLst>
              <a:ext uri="{FF2B5EF4-FFF2-40B4-BE49-F238E27FC236}">
                <a16:creationId xmlns:a16="http://schemas.microsoft.com/office/drawing/2014/main" id="{2269968A-1225-6974-FD51-0B3143E9722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458" y="5755684"/>
            <a:ext cx="144000" cy="144000"/>
          </a:xfrm>
          <a:prstGeom prst="rect">
            <a:avLst/>
          </a:prstGeom>
        </p:spPr>
      </p:pic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BCE70E6A-3EAB-96A6-75FE-D45C84FB5842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454" y="5733999"/>
            <a:ext cx="179819" cy="180000"/>
          </a:xfrm>
          <a:prstGeom prst="rect">
            <a:avLst/>
          </a:prstGeom>
        </p:spPr>
      </p:pic>
      <p:pic>
        <p:nvPicPr>
          <p:cNvPr id="27" name="Picture 26" descr="Diagram&#10;&#10;Description automatically generated">
            <a:extLst>
              <a:ext uri="{FF2B5EF4-FFF2-40B4-BE49-F238E27FC236}">
                <a16:creationId xmlns:a16="http://schemas.microsoft.com/office/drawing/2014/main" id="{25CD85C8-C3BA-1A08-83B9-F88EFE6A6DC7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98" y="5754097"/>
            <a:ext cx="143856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40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D0E4FE-314D-0F9D-AF12-8A8A9F924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14" y="375915"/>
            <a:ext cx="9880595" cy="1092667"/>
          </a:xfrm>
        </p:spPr>
        <p:txBody>
          <a:bodyPr anchor="ctr">
            <a:normAutofit/>
          </a:bodyPr>
          <a:lstStyle/>
          <a:p>
            <a:r>
              <a:rPr lang="el-GR" sz="3600"/>
              <a:t>Έμμεσοι φόροι στην εστίαση και στη διαμονή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507735BE-14D0-34DD-FBE6-5281D12116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2307434"/>
              </p:ext>
            </p:extLst>
          </p:nvPr>
        </p:nvGraphicFramePr>
        <p:xfrm>
          <a:off x="397165" y="1681018"/>
          <a:ext cx="10926618" cy="4119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5715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BF3DBF0-97F2-B7B3-4F41-856599E3C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Συχνές αλλαγές στον ΦΠΑ στην εστίαση</a:t>
            </a:r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F0C49B0-7C18-B2B0-4037-0F9BD83EC7B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b="1"/>
              <a:t>Εστίαση</a:t>
            </a:r>
            <a:r>
              <a:rPr lang="el-GR" sz="2000"/>
              <a:t> </a:t>
            </a:r>
          </a:p>
          <a:p>
            <a:r>
              <a:rPr lang="el-GR" sz="2000"/>
              <a:t>2013: στο 13% εκτός κέντρων διασκέδασης και αλκοολούχων ποτών</a:t>
            </a:r>
          </a:p>
          <a:p>
            <a:r>
              <a:rPr lang="el-GR" sz="2000"/>
              <a:t>2019: στο 13% με εξαίρεση τη διάθεση αλκοολούχων και μη αλκοολούχων ποτών, χυμών και ροφημάτων</a:t>
            </a:r>
          </a:p>
          <a:p>
            <a:r>
              <a:rPr lang="el-GR" sz="2000"/>
              <a:t>2020: στο 13% με εξαίρεση τη διάθεση αλκοολούχων ποτών</a:t>
            </a:r>
          </a:p>
          <a:p>
            <a:endParaRPr lang="en-US" sz="200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C1BB64-4D4D-D3BA-A92B-E96A9758999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53853766"/>
              </p:ext>
            </p:extLst>
          </p:nvPr>
        </p:nvGraphicFramePr>
        <p:xfrm>
          <a:off x="360218" y="1825625"/>
          <a:ext cx="5659582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3770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E65B-5E42-C85C-919F-28402461C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Εξέλιξη ΦΠΑ στη διαμονή</a:t>
            </a:r>
            <a:endParaRPr lang="en-US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5BC47247-8763-43F0-A62B-76CDA63274B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92712428"/>
              </p:ext>
            </p:extLst>
          </p:nvPr>
        </p:nvGraphicFramePr>
        <p:xfrm>
          <a:off x="314036" y="1533236"/>
          <a:ext cx="5705764" cy="4643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29B3B176-845D-845A-3ED5-3B4AE82059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590753"/>
              </p:ext>
            </p:extLst>
          </p:nvPr>
        </p:nvGraphicFramePr>
        <p:xfrm>
          <a:off x="6019800" y="1927225"/>
          <a:ext cx="6102348" cy="37043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66950">
                  <a:extLst>
                    <a:ext uri="{9D8B030D-6E8A-4147-A177-3AD203B41FA5}">
                      <a16:colId xmlns:a16="http://schemas.microsoft.com/office/drawing/2014/main" val="3400015146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44994089"/>
                    </a:ext>
                  </a:extLst>
                </a:gridCol>
                <a:gridCol w="1816098">
                  <a:extLst>
                    <a:ext uri="{9D8B030D-6E8A-4147-A177-3AD203B41FA5}">
                      <a16:colId xmlns:a16="http://schemas.microsoft.com/office/drawing/2014/main" val="250606742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0" dirty="0">
                          <a:solidFill>
                            <a:schemeClr val="bg1"/>
                          </a:solidFill>
                          <a:effectLst/>
                        </a:rPr>
                        <a:t>Ν.4611/2019</a:t>
                      </a:r>
                      <a:endParaRPr lang="el-GR" sz="14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solidFill>
                            <a:schemeClr val="bg1"/>
                          </a:solidFill>
                        </a:rPr>
                        <a:t>Μετά από 1/6/2020</a:t>
                      </a:r>
                    </a:p>
                    <a:p>
                      <a:pPr algn="ctr"/>
                      <a:r>
                        <a:rPr lang="el-GR" sz="1400" b="0" dirty="0">
                          <a:solidFill>
                            <a:schemeClr val="bg1"/>
                          </a:solidFill>
                        </a:rPr>
                        <a:t>ν. 4690/2020</a:t>
                      </a:r>
                      <a:endParaRPr lang="en-US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378903"/>
                  </a:ext>
                </a:extLst>
              </a:tr>
              <a:tr h="496486">
                <a:tc>
                  <a:txBody>
                    <a:bodyPr/>
                    <a:lstStyle/>
                    <a:p>
                      <a:r>
                        <a:rPr lang="el-GR" sz="1400" b="1"/>
                        <a:t>Διαμονή με πρωινό- ΒΒ (bed and breakfast)</a:t>
                      </a:r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/>
                        <a:t>Στον μειωμένο συντελεστή 13%</a:t>
                      </a:r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/>
                        <a:t>Στον μειωμένο συντελεστή 13%</a:t>
                      </a:r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446438"/>
                  </a:ext>
                </a:extLst>
              </a:tr>
              <a:tr h="778276">
                <a:tc>
                  <a:txBody>
                    <a:bodyPr/>
                    <a:lstStyle/>
                    <a:p>
                      <a:r>
                        <a:rPr lang="el-GR" sz="1400" b="1"/>
                        <a:t>Διαμονή με ημιδιατροφή – HB (Half board)</a:t>
                      </a:r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/>
                        <a:t>10% της ενιαίας τιμής υπάγεται στον </a:t>
                      </a:r>
                      <a:r>
                        <a:rPr lang="el-GR" sz="1400" b="0"/>
                        <a:t>κανονικό</a:t>
                      </a:r>
                      <a:r>
                        <a:rPr lang="el-GR" sz="1400"/>
                        <a:t> συντελεστή ΦΠΑ </a:t>
                      </a:r>
                      <a:endParaRPr lang="el-GR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Στον μειωμένο συντελεστή 13%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130093"/>
                  </a:ext>
                </a:extLst>
              </a:tr>
              <a:tr h="806600">
                <a:tc>
                  <a:txBody>
                    <a:bodyPr/>
                    <a:lstStyle/>
                    <a:p>
                      <a:r>
                        <a:rPr lang="el-GR" sz="1400" b="1"/>
                        <a:t>Διαμονή με πλήρη διατροφή – FB (full bord)</a:t>
                      </a:r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/>
                        <a:t>15% της ενιαίας τιμής υπάγεται στον κανονικό συντελεστή ΦΠΑ </a:t>
                      </a:r>
                      <a:endParaRPr lang="el-GR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/>
                        <a:t>5% της ενιαίας τιμής υπάγεται στον κανονικό συντελεστή ΦΠΑ </a:t>
                      </a:r>
                      <a:endParaRPr lang="el-GR" sz="14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39137"/>
                  </a:ext>
                </a:extLst>
              </a:tr>
              <a:tr h="728663">
                <a:tc>
                  <a:txBody>
                    <a:bodyPr/>
                    <a:lstStyle/>
                    <a:p>
                      <a:r>
                        <a:rPr lang="el-GR" sz="1400" b="1"/>
                        <a:t>Διαμονή με το σύστημα all inclusive</a:t>
                      </a:r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/>
                        <a:t>20% της ενιαίας τιμής υπάγεται στον κανονικό συντελεστή ΦΠΑ</a:t>
                      </a:r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/>
                        <a:t>10% της ενιαίας τιμής υπάγεται στον κανονικό συντελεστή ΦΠΑ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077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3468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11099-C7C1-3629-96E2-54132624E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/>
              <a:t>Φόρος Διαμονής από το 2018 και τέλος παρεπιδημούντων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2BF0F1B2-C0FC-23D8-9E03-BF2F0DD19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sz="2000" b="0" i="0">
                <a:effectLst/>
                <a:latin typeface="Roboto Slab" pitchFamily="2" charset="0"/>
              </a:rPr>
              <a:t>Ξενοδοχειακά καταλύματα</a:t>
            </a:r>
          </a:p>
          <a:p>
            <a:r>
              <a:rPr lang="el-GR" sz="2000" b="0" i="0">
                <a:effectLst/>
                <a:latin typeface="Roboto Slab" pitchFamily="2" charset="0"/>
              </a:rPr>
              <a:t>Ενοικιαζόμενα επιπλωμένα δωμάτια – διαμερίσματα</a:t>
            </a:r>
          </a:p>
          <a:p>
            <a:pPr marL="0" indent="0">
              <a:buNone/>
            </a:pPr>
            <a:endParaRPr lang="el-GR" sz="2000" b="0" i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sz="2200" b="1">
                <a:latin typeface="Calibri" panose="020F0502020204030204" pitchFamily="34" charset="0"/>
                <a:cs typeface="Calibri" panose="020F0502020204030204" pitchFamily="34" charset="0"/>
              </a:rPr>
              <a:t>Φόρος ανά διανυκτέρευση</a:t>
            </a:r>
            <a:endParaRPr lang="el-GR" sz="2200" b="1" i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900" b="0" i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1-2 αστέρων 0,50€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900" b="0" i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 αστέρων 1,50€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900" b="0" i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 αστέρων 3,00€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900" b="0" i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 αστέρων 4,00€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sz="2200" b="1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Τέλος παρεπιδημούντων </a:t>
            </a:r>
            <a:r>
              <a:rPr lang="en-GB" sz="2200" b="1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 - </a:t>
            </a:r>
            <a:r>
              <a:rPr lang="el-GR" sz="2200" b="1">
                <a:solidFill>
                  <a:srgbClr val="000000"/>
                </a:solidFill>
                <a:latin typeface="Calibri" panose="020F0502020204030204" pitchFamily="34" charset="0"/>
              </a:rPr>
              <a:t>Δημοτικός φόρος</a:t>
            </a:r>
            <a:endParaRPr lang="el-GR" sz="2200" b="1" i="0" u="none" strike="noStrike" baseline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l-GR" sz="19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Όλες οι ξενοδοχειακές επιχειρήσεις κάθε λειτουργικής μορφής (ξενοδοχεία, μπανγκαλόου, ξενώνες και διαμερίσματα) υπόκεινται σε ειδικό φόρο </a:t>
            </a:r>
            <a:r>
              <a:rPr lang="el-GR" sz="1900" b="1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0,5% επί του κύκλου εργασιών </a:t>
            </a:r>
            <a:r>
              <a:rPr lang="el-GR" sz="19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ο οποίος προέρχεται από τις υπηρεσίες διαμονής και διατροφής (τέλος παρεπιδημούντων).</a:t>
            </a:r>
          </a:p>
        </p:txBody>
      </p:sp>
    </p:spTree>
    <p:extLst>
      <p:ext uri="{BB962C8B-B14F-4D97-AF65-F5344CB8AC3E}">
        <p14:creationId xmlns:p14="http://schemas.microsoft.com/office/powerpoint/2010/main" val="1613673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814A8-1250-D0EE-4E30-0B519C52D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800" dirty="0"/>
              <a:t>Τα φορολογικά έσοδα από τους κλάδους </a:t>
            </a:r>
            <a:r>
              <a:rPr lang="en-US" sz="2800" dirty="0"/>
              <a:t>HORECA</a:t>
            </a:r>
            <a:r>
              <a:rPr lang="el-GR" sz="2800" dirty="0"/>
              <a:t> αντιστοιχούν στο 6,1% των συνολικών εσόδων και στο 11% των έμμεσων φόρων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2E6179-83F1-DE6F-0D2E-AE347A911F3B}"/>
              </a:ext>
            </a:extLst>
          </p:cNvPr>
          <p:cNvSpPr txBox="1"/>
          <p:nvPr/>
        </p:nvSpPr>
        <p:spPr>
          <a:xfrm>
            <a:off x="0" y="6580515"/>
            <a:ext cx="8166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b="1"/>
              <a:t>Πηγή</a:t>
            </a:r>
            <a:r>
              <a:rPr lang="el-GR" sz="1100"/>
              <a:t>: ΓΛΚ</a:t>
            </a:r>
            <a:r>
              <a:rPr lang="en-US" sz="1100"/>
              <a:t>, </a:t>
            </a:r>
            <a:r>
              <a:rPr lang="el-GR" sz="1100"/>
              <a:t>*εκτίμηση ΙΟΒΕ</a:t>
            </a:r>
            <a:endParaRPr lang="en-US" sz="110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DF67653-5E85-85CF-CC8A-64CE19E8C8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72120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5411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E0E38-105E-32ED-6850-7E69AF619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8952"/>
          </a:xfrm>
        </p:spPr>
        <p:txBody>
          <a:bodyPr>
            <a:noAutofit/>
          </a:bodyPr>
          <a:lstStyle/>
          <a:p>
            <a:r>
              <a:rPr lang="el-GR" sz="3200"/>
              <a:t>Υψηλότεροι οι συντελεστές ΦΠΑ σε ξενοδοχεία και εστιατόρια σε σύγκριση με τουριστικά ανταγωνίστριες χώρες</a:t>
            </a:r>
            <a:endParaRPr lang="en-US" sz="32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D9E108-A438-BD62-0B77-31D3A8BBE30A}"/>
              </a:ext>
            </a:extLst>
          </p:cNvPr>
          <p:cNvSpPr/>
          <p:nvPr/>
        </p:nvSpPr>
        <p:spPr>
          <a:xfrm>
            <a:off x="17416" y="6597352"/>
            <a:ext cx="56886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000">
                <a:latin typeface="Calibri" panose="020F0502020204030204" pitchFamily="34" charset="0"/>
                <a:cs typeface="Calibri" panose="020F0502020204030204" pitchFamily="34" charset="0"/>
              </a:rPr>
              <a:t>Πηγή: Ευρωπαϊκή Επιτροπή, * Στην Κύπρο ο ΦΠΑ για τον καφέ είναι στο 9%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BFC3028-38CF-4CDD-B8A1-2DA4CD1839B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5974257"/>
              </p:ext>
            </p:extLst>
          </p:nvPr>
        </p:nvGraphicFramePr>
        <p:xfrm>
          <a:off x="17416" y="1579135"/>
          <a:ext cx="39600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340750E9-56CE-44BE-8C2F-539FE4C7812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38121103"/>
              </p:ext>
            </p:extLst>
          </p:nvPr>
        </p:nvGraphicFramePr>
        <p:xfrm>
          <a:off x="3977416" y="1579135"/>
          <a:ext cx="39600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ontent Placeholder 8">
            <a:extLst>
              <a:ext uri="{FF2B5EF4-FFF2-40B4-BE49-F238E27FC236}">
                <a16:creationId xmlns:a16="http://schemas.microsoft.com/office/drawing/2014/main" id="{B8646480-A82D-6E79-CE8F-E7C3526B5F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0645257"/>
              </p:ext>
            </p:extLst>
          </p:nvPr>
        </p:nvGraphicFramePr>
        <p:xfrm>
          <a:off x="8018228" y="1579135"/>
          <a:ext cx="39600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93917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F7627-CC93-49EB-80B6-2DA2F02C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dirty="0"/>
              <a:t>Η Ελλάδα έχει τον 5</a:t>
            </a:r>
            <a:r>
              <a:rPr lang="el-GR" sz="3200" baseline="30000" dirty="0"/>
              <a:t>ο</a:t>
            </a:r>
            <a:r>
              <a:rPr lang="el-GR" sz="3200" dirty="0"/>
              <a:t> υψηλότερο ΕΦΚ στο αλκοόλ στην ΕΕ27 και υψηλότερο από όλες τις τουριστικά ανταγωνίστριες χώρες. </a:t>
            </a:r>
            <a:endParaRPr lang="en-US" sz="3200" dirty="0"/>
          </a:p>
        </p:txBody>
      </p:sp>
      <p:graphicFrame>
        <p:nvGraphicFramePr>
          <p:cNvPr id="10" name="Chart Placeholder 9">
            <a:extLst>
              <a:ext uri="{FF2B5EF4-FFF2-40B4-BE49-F238E27FC236}">
                <a16:creationId xmlns:a16="http://schemas.microsoft.com/office/drawing/2014/main" id="{51E3793B-CD88-4C13-A608-60FB0137B07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7604765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33CF29-E6B7-4D62-A8BA-EB6646F0C0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1</a:t>
            </a:r>
            <a:r>
              <a:rPr lang="el-GR" baseline="30000" dirty="0"/>
              <a:t>ος</a:t>
            </a:r>
            <a:r>
              <a:rPr lang="el-GR" dirty="0"/>
              <a:t> υψηλότερος στην ΕΕ27 σε μονάδες αγοραστικής δύναμης 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6EF91B-85D6-46B8-9A23-98E912725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19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FC77E4-92CD-4F25-B3B6-9AB90E7B6E41}"/>
              </a:ext>
            </a:extLst>
          </p:cNvPr>
          <p:cNvSpPr txBox="1"/>
          <p:nvPr/>
        </p:nvSpPr>
        <p:spPr>
          <a:xfrm>
            <a:off x="35718" y="6524420"/>
            <a:ext cx="485679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sz="1100"/>
              <a:t>Πηγή: </a:t>
            </a:r>
            <a:r>
              <a:rPr lang="en-US" sz="1100"/>
              <a:t>Spirits Europe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E5E88E8-EB70-4C22-8DA5-8E212D01394F}"/>
              </a:ext>
            </a:extLst>
          </p:cNvPr>
          <p:cNvSpPr/>
          <p:nvPr/>
        </p:nvSpPr>
        <p:spPr>
          <a:xfrm>
            <a:off x="6730870" y="4655714"/>
            <a:ext cx="3909490" cy="138602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2.550 ευρώ </a:t>
            </a:r>
            <a:r>
              <a:rPr lang="el-GR" dirty="0"/>
              <a:t>/ 100 λίτρα αιθυλικής αλκοόλης </a:t>
            </a:r>
          </a:p>
          <a:p>
            <a:pPr algn="ctr"/>
            <a:r>
              <a:rPr lang="el-GR" dirty="0"/>
              <a:t>ο ΕΦΚ στην Ελλάδα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349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FB3BA-06ED-EAE4-0208-D8E3ADC7C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800"/>
              <a:t>Εκτός από τη φορολογία, οι κλάδοι </a:t>
            </a:r>
            <a:r>
              <a:rPr lang="en-GB" sz="2800"/>
              <a:t>HORECA</a:t>
            </a:r>
            <a:r>
              <a:rPr lang="en-US" sz="2800"/>
              <a:t> </a:t>
            </a:r>
            <a:r>
              <a:rPr lang="el-GR" sz="2800"/>
              <a:t>δέχονται πιέσεις από τις ανατιμήσεις πολλών αγαθών τους τελευταίους μήνες, με ένα μεγάλο τμήμα της αύξησης να συγκρατείται από τις επιχειρήσεις</a:t>
            </a:r>
            <a:r>
              <a:rPr lang="en-US" sz="2800"/>
              <a:t> HORECA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900FA1-6638-A869-D49D-45B06AFB5BBE}"/>
              </a:ext>
            </a:extLst>
          </p:cNvPr>
          <p:cNvSpPr txBox="1"/>
          <p:nvPr/>
        </p:nvSpPr>
        <p:spPr>
          <a:xfrm>
            <a:off x="0" y="6580515"/>
            <a:ext cx="8166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b="1"/>
              <a:t>Πηγή</a:t>
            </a:r>
            <a:r>
              <a:rPr lang="el-GR" sz="1100"/>
              <a:t>: </a:t>
            </a:r>
            <a:r>
              <a:rPr lang="en-GB" sz="1100"/>
              <a:t>Eurostat</a:t>
            </a:r>
            <a:endParaRPr lang="en-US" sz="110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E2D355B-AF33-4BBA-BE4D-0CA70131FD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802508"/>
              </p:ext>
            </p:extLst>
          </p:nvPr>
        </p:nvGraphicFramePr>
        <p:xfrm>
          <a:off x="203200" y="1825625"/>
          <a:ext cx="11150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2063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0EC2B73-E758-28F1-44BC-0B3464A2B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/>
              <a:t>Σημαντική αύξηση ενοικίων στα καταστήματα στο 1</a:t>
            </a:r>
            <a:r>
              <a:rPr lang="el-GR" sz="3200" baseline="30000"/>
              <a:t>ο</a:t>
            </a:r>
            <a:r>
              <a:rPr lang="el-GR" sz="3200"/>
              <a:t> εξάμηνο του 2022, με ενίσχυση και του μισθολογικού κόστους</a:t>
            </a:r>
            <a:endParaRPr lang="en-US" sz="320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FB41B89-FE80-3EEA-1A96-15D81357B31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27770285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AA7144A-6518-F1F9-52CC-7D46BCB6A34E}"/>
              </a:ext>
            </a:extLst>
          </p:cNvPr>
          <p:cNvSpPr txBox="1"/>
          <p:nvPr/>
        </p:nvSpPr>
        <p:spPr>
          <a:xfrm>
            <a:off x="0" y="6603962"/>
            <a:ext cx="76862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/>
              <a:t>Πηγή: ΕΛΣΤΑΤ, Τράπεζα της Ελλάδος, * Στοιχεία για το 1</a:t>
            </a:r>
            <a:r>
              <a:rPr lang="el-GR" sz="1000" baseline="30000"/>
              <a:t>ο</a:t>
            </a:r>
            <a:r>
              <a:rPr lang="el-GR" sz="1000"/>
              <a:t> εξάμηνο</a:t>
            </a:r>
            <a:endParaRPr lang="en-US" sz="100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D895E9D7-69CB-061A-E74A-F4D1A79481B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32565892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7082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A69E81-4B72-39F7-1C2F-027C229C5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800"/>
              <a:t>Ιδιαίτερα η ηλεκτρική ενέργεια επηρεάζει τις επιχειρήσεις </a:t>
            </a:r>
            <a:r>
              <a:rPr lang="en-US" sz="2800"/>
              <a:t>HORECA</a:t>
            </a:r>
            <a:r>
              <a:rPr lang="el-GR" sz="2800"/>
              <a:t> λόγω συνεχούς λειτουργίας, το κόστος έχει υπερδιπλασιαστεί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0000000-0008-0000-0500-0000040000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46983991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00000000-0008-0000-0500-00000500000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17076845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7085090-4AD7-BE8B-5AA2-97ABE19D221A}"/>
              </a:ext>
            </a:extLst>
          </p:cNvPr>
          <p:cNvSpPr txBox="1"/>
          <p:nvPr/>
        </p:nvSpPr>
        <p:spPr>
          <a:xfrm>
            <a:off x="63610" y="6611779"/>
            <a:ext cx="76862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/>
              <a:t>Πηγή: </a:t>
            </a:r>
            <a:r>
              <a:rPr lang="en-US" sz="1000"/>
              <a:t>Eurostat</a:t>
            </a:r>
          </a:p>
        </p:txBody>
      </p:sp>
    </p:spTree>
    <p:extLst>
      <p:ext uri="{BB962C8B-B14F-4D97-AF65-F5344CB8AC3E}">
        <p14:creationId xmlns:p14="http://schemas.microsoft.com/office/powerpoint/2010/main" val="3323970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F3D8E7-3AA0-D097-E171-FCDA59433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/>
              <a:t>Ενίσχυση κατά 716 εκ. ευρώ το 2022 από τη διατήρηση του ΦΠΑ στο 13%, ενισχύοντας τις συνθήκες βιωσιμότητας των επιχειρήσεων</a:t>
            </a:r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99271835"/>
              </p:ext>
            </p:extLst>
          </p:nvPr>
        </p:nvGraphicFramePr>
        <p:xfrm>
          <a:off x="839788" y="1185863"/>
          <a:ext cx="5157787" cy="4189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973C0F-5827-AB49-5210-C61C878438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/>
              <a:t>Η επίδραση αυτή μεταφράζεται σε διατήρηση περίπου 28 χιλ. θέσεων απασχόλησης</a:t>
            </a:r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230070472"/>
              </p:ext>
            </p:extLst>
          </p:nvPr>
        </p:nvGraphicFramePr>
        <p:xfrm>
          <a:off x="6273800" y="1185863"/>
          <a:ext cx="5183188" cy="4189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Τίτλος 1">
            <a:extLst>
              <a:ext uri="{FF2B5EF4-FFF2-40B4-BE49-F238E27FC236}">
                <a16:creationId xmlns:a16="http://schemas.microsoft.com/office/drawing/2014/main" id="{BD70FAF0-D0F2-AF37-4214-74CB0BD46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l-GR" sz="2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Η μείωση του ΦΠΑ από το 2019 στο 13% και η σταθεροποίησή του σε αυτό, επιδρά θετικά στον κλάδο εστίασης τόσο σε όρους ρευστότητας όσο και σε απασχόληση</a:t>
            </a:r>
            <a:endParaRPr lang="en-US" sz="2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97D146-51A9-7FAF-3EEC-7F240C0D7A55}"/>
              </a:ext>
            </a:extLst>
          </p:cNvPr>
          <p:cNvSpPr txBox="1"/>
          <p:nvPr/>
        </p:nvSpPr>
        <p:spPr>
          <a:xfrm>
            <a:off x="63610" y="6611779"/>
            <a:ext cx="76862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/>
              <a:t>Πηγή: εκτιμήσεις ΙΟΒΕ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310417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9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1A3871-83F8-0944-8F61-03D88EF85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l-GR" sz="3600" dirty="0"/>
              <a:t>Συμπεράσματα - Οι κλάδοι HORECA έχουν σημαντικό ρόλο στην ελληνική οικονομία</a:t>
            </a:r>
            <a:endParaRPr lang="en-US" sz="3600" dirty="0"/>
          </a:p>
        </p:txBody>
      </p:sp>
      <p:sp>
        <p:nvSpPr>
          <p:cNvPr id="90" name="Rectangle 11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Isosceles Triangle 13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Isosceles Triangle 15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17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6438B30-9C90-CC4D-494E-14D06F219C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5849012"/>
              </p:ext>
            </p:extLst>
          </p:nvPr>
        </p:nvGraphicFramePr>
        <p:xfrm>
          <a:off x="643467" y="1184744"/>
          <a:ext cx="10905066" cy="55420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21773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E128ED-0860-4BFA-AB05-A5083DBC3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Ευχαριστούμε</a:t>
            </a:r>
          </a:p>
        </p:txBody>
      </p:sp>
      <p:sp>
        <p:nvSpPr>
          <p:cNvPr id="6" name="Subtitle 3">
            <a:extLst>
              <a:ext uri="{FF2B5EF4-FFF2-40B4-BE49-F238E27FC236}">
                <a16:creationId xmlns:a16="http://schemas.microsoft.com/office/drawing/2014/main" id="{4D5C9C66-18FB-4D3F-B367-13C0A28E4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/>
          <a:p>
            <a:r>
              <a:rPr lang="el-GR" sz="1600"/>
              <a:t>Γρηγόρης Παύλου, Ερευνητικός Συνεργάτης ΙΟΒΕ</a:t>
            </a:r>
            <a:endParaRPr lang="en-US" sz="1600"/>
          </a:p>
          <a:p>
            <a:r>
              <a:rPr lang="el-GR" sz="1600"/>
              <a:t>Γιώργος Μανιάτης, Υπεύθυνος Έρευνας Κλαδικών Μελετών ΙΟΒΕ</a:t>
            </a:r>
          </a:p>
        </p:txBody>
      </p:sp>
    </p:spTree>
    <p:extLst>
      <p:ext uri="{BB962C8B-B14F-4D97-AF65-F5344CB8AC3E}">
        <p14:creationId xmlns:p14="http://schemas.microsoft.com/office/powerpoint/2010/main" val="4170441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037ac0-0df6-4f04-abaa-9fc7737706f1">
      <Terms xmlns="http://schemas.microsoft.com/office/infopath/2007/PartnerControls"/>
    </lcf76f155ced4ddcb4097134ff3c332f>
    <TaxCatchAll xmlns="b0e88d7a-fbae-4850-8855-2e0257a9dd8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A4DCFAC431C549B355B1EA0AD9706F" ma:contentTypeVersion="10" ma:contentTypeDescription="Create a new document." ma:contentTypeScope="" ma:versionID="c416feaca55044c36acde17ba3eb36e6">
  <xsd:schema xmlns:xsd="http://www.w3.org/2001/XMLSchema" xmlns:xs="http://www.w3.org/2001/XMLSchema" xmlns:p="http://schemas.microsoft.com/office/2006/metadata/properties" xmlns:ns2="72037ac0-0df6-4f04-abaa-9fc7737706f1" xmlns:ns3="b0e88d7a-fbae-4850-8855-2e0257a9dd8d" targetNamespace="http://schemas.microsoft.com/office/2006/metadata/properties" ma:root="true" ma:fieldsID="3eba1c120489bbdfec0239d670eed4d5" ns2:_="" ns3:_="">
    <xsd:import namespace="72037ac0-0df6-4f04-abaa-9fc7737706f1"/>
    <xsd:import namespace="b0e88d7a-fbae-4850-8855-2e0257a9dd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037ac0-0df6-4f04-abaa-9fc7737706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fe697c8-5dc4-46bc-8d54-eaa227a980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e88d7a-fbae-4850-8855-2e0257a9dd8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4e71153-8963-4cec-8fbe-48e150a08638}" ma:internalName="TaxCatchAll" ma:showField="CatchAllData" ma:web="b0e88d7a-fbae-4850-8855-2e0257a9dd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A5E838-B6FF-44F6-A9D5-92E5C9B807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2EAF6E-828F-42DA-8593-3EE74DE1C909}">
  <ds:schemaRefs>
    <ds:schemaRef ds:uri="72037ac0-0df6-4f04-abaa-9fc7737706f1"/>
    <ds:schemaRef ds:uri="b0e88d7a-fbae-4850-8855-2e0257a9dd8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681F568-0683-4AD0-A40E-62518A3DC397}">
  <ds:schemaRefs>
    <ds:schemaRef ds:uri="72037ac0-0df6-4f04-abaa-9fc7737706f1"/>
    <ds:schemaRef ds:uri="b0e88d7a-fbae-4850-8855-2e0257a9dd8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103</TotalTime>
  <Words>1325</Words>
  <Application>Microsoft Office PowerPoint</Application>
  <PresentationFormat>Ευρεία οθόνη</PresentationFormat>
  <Paragraphs>221</Paragraphs>
  <Slides>25</Slides>
  <Notes>5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Roboto Slab</vt:lpstr>
      <vt:lpstr>Trebuchet MS</vt:lpstr>
      <vt:lpstr>Office Theme</vt:lpstr>
      <vt:lpstr>Έμμεσοι φόροι στην HORECA</vt:lpstr>
      <vt:lpstr>Αντικείμενο της μελέτης  Συγκριτική παρουσίαση επιπέδου έμμεσης φορολογίας στην HORECA στην Ελλάδα και άλλες χώρες της ΕΕ</vt:lpstr>
      <vt:lpstr>Η παρουσία της HORECA στην ελληνική οικονομία</vt:lpstr>
      <vt:lpstr>Η παρουσία της HORECA στην ελληνική οικονομία</vt:lpstr>
      <vt:lpstr>Επίδραση των Ξενοδοχείων στην ελληνική οικονομία το 2022 (Προστιθέμενη Αξία)</vt:lpstr>
      <vt:lpstr>Τα Ξενοδοχεία συνεισφέρουν στην ελληνική οικονομία με την υποστήριξη περίπου 297 χιλ. θέσεων εργασίας, λαμβάνοντας υπόψη την άμεση, έμμεση και προκαλούμενη επίδραση από τη λειτουργία τους (2022)</vt:lpstr>
      <vt:lpstr>Επίδραση της Εστίασης στην ελληνική οικονομία το 2022 (Προστιθέμενη Αξία)</vt:lpstr>
      <vt:lpstr>Η Εστίαση συνεισφέρει στην ελληνική οικονομία με την υποστήριξη περίπου 764 χιλ. θέσεων εργασίας, λαμβάνοντας υπόψη την άμεση, έμμεση και προκαλούμενη επίδραση από τη λειτουργία της (2022)</vt:lpstr>
      <vt:lpstr>Διαμονή-Εστίαση: Εξαγωγικοί κλάδοι με συνεισφορά στη μείωση του ελλείμματος αγαθών</vt:lpstr>
      <vt:lpstr>Στην 1η θέση η Ελλάδα ως προς τη συμμετοχή της HORECA στην οικονομία, με σημαντική άνοδο μετά το 2010</vt:lpstr>
      <vt:lpstr>Στην πρώτη θέση στον κλάδο καταλυμάτων και στη δεύτερη θέση στην εστίαση</vt:lpstr>
      <vt:lpstr>Διαμονή-Εστίαση: Βασικός εργοδότης της ελληνικής οικονομίας και στις υψηλότερες θέσεις πανευρωπαϊκά.</vt:lpstr>
      <vt:lpstr>Έμμεσοι φόροι στην εστίαση και στη διαμονή</vt:lpstr>
      <vt:lpstr>Συχνές αλλαγές στον ΦΠΑ στην εστίαση</vt:lpstr>
      <vt:lpstr>Εξέλιξη ΦΠΑ στη διαμονή</vt:lpstr>
      <vt:lpstr>Φόρος Διαμονής από το 2018 και τέλος παρεπιδημούντων</vt:lpstr>
      <vt:lpstr>Τα φορολογικά έσοδα από τους κλάδους HORECA αντιστοιχούν στο 6,1% των συνολικών εσόδων και στο 11% των έμμεσων φόρων</vt:lpstr>
      <vt:lpstr>Υψηλότεροι οι συντελεστές ΦΠΑ σε ξενοδοχεία και εστιατόρια σε σύγκριση με τουριστικά ανταγωνίστριες χώρες</vt:lpstr>
      <vt:lpstr>Η Ελλάδα έχει τον 5ο υψηλότερο ΕΦΚ στο αλκοόλ στην ΕΕ27 και υψηλότερο από όλες τις τουριστικά ανταγωνίστριες χώρες. </vt:lpstr>
      <vt:lpstr>Εκτός από τη φορολογία, οι κλάδοι HORECA δέχονται πιέσεις από τις ανατιμήσεις πολλών αγαθών τους τελευταίους μήνες, με ένα μεγάλο τμήμα της αύξησης να συγκρατείται από τις επιχειρήσεις HORECA</vt:lpstr>
      <vt:lpstr>Σημαντική αύξηση ενοικίων στα καταστήματα στο 1ο εξάμηνο του 2022, με ενίσχυση και του μισθολογικού κόστους</vt:lpstr>
      <vt:lpstr>Ιδιαίτερα η ηλεκτρική ενέργεια επηρεάζει τις επιχειρήσεις HORECA λόγω συνεχούς λειτουργίας, το κόστος έχει υπερδιπλασιαστεί</vt:lpstr>
      <vt:lpstr>Η μείωση του ΦΠΑ από το 2019 στο 13% και η σταθεροποίησή του σε αυτό, επιδρά θετικά στον κλάδο εστίασης τόσο σε όρους ρευστότητας όσο και σε απασχόληση</vt:lpstr>
      <vt:lpstr>Συμπεράσματα - Οι κλάδοι HORECA έχουν σημαντικό ρόλο στην ελληνική οικονομία</vt:lpstr>
      <vt:lpstr>Ευχαριστούμε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Grigoris Pavlou</dc:creator>
  <cp:lastModifiedBy>TERMINAL TROFIMON</cp:lastModifiedBy>
  <cp:revision>5</cp:revision>
  <dcterms:created xsi:type="dcterms:W3CDTF">2022-03-16T08:49:11Z</dcterms:created>
  <dcterms:modified xsi:type="dcterms:W3CDTF">2023-02-13T13:26:38Z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0x0101000CA4DCFAC431C549B355B1EA0AD9706F</vt:lpwstr>
  </property>
  <property fmtid="{D5CDD505-2E9C-101B-9397-08002B2CF9AE}" pid="3" name="MediaServiceImageTags">
    <vt:lpwstr/>
  </property>
</Properties>
</file>